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Lst>
  <p:sldSz cy="5143500" cx="9144000"/>
  <p:notesSz cx="6858000" cy="9144000"/>
  <p:embeddedFontLst>
    <p:embeddedFont>
      <p:font typeface="Caveat Medium"/>
      <p:regular r:id="rId18"/>
      <p:bold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6501338-D84D-419D-91AA-B2C1231511E2}">
  <a:tblStyle styleId="{86501338-D84D-419D-91AA-B2C1231511E2}"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font" Target="fonts/CaveatMedium-bold.fntdata"/><Relationship Id="rId6" Type="http://schemas.openxmlformats.org/officeDocument/2006/relationships/notesMaster" Target="notesMasters/notesMaster1.xml"/><Relationship Id="rId18" Type="http://schemas.openxmlformats.org/officeDocument/2006/relationships/font" Target="fonts/CaveatMedium-regular.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1d13da2c15d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1d13da2c15d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1d13da2c15d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1d13da2c15d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215ce6277f5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215ce6277f5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215ce6277f5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215ce6277f5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215ce6277f5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215ce6277f5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215ce6277f5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215ce6277f5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215ce6277f5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215ce6277f5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15ce6277f5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215ce6277f5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17559d2800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217559d2800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17559d2800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217559d2800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f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aphicFrame>
        <p:nvGraphicFramePr>
          <p:cNvPr id="54" name="Google Shape;54;p13"/>
          <p:cNvGraphicFramePr/>
          <p:nvPr/>
        </p:nvGraphicFramePr>
        <p:xfrm>
          <a:off x="217700" y="183675"/>
          <a:ext cx="3000000" cy="3000000"/>
        </p:xfrm>
        <a:graphic>
          <a:graphicData uri="http://schemas.openxmlformats.org/drawingml/2006/table">
            <a:tbl>
              <a:tblPr>
                <a:noFill/>
                <a:tableStyleId>{86501338-D84D-419D-91AA-B2C1231511E2}</a:tableStyleId>
              </a:tblPr>
              <a:tblGrid>
                <a:gridCol w="1449225"/>
                <a:gridCol w="1449225"/>
                <a:gridCol w="1449225"/>
                <a:gridCol w="1449225"/>
                <a:gridCol w="1449225"/>
                <a:gridCol w="1449225"/>
              </a:tblGrid>
              <a:tr h="1607975">
                <a:tc>
                  <a:txBody>
                    <a:bodyPr/>
                    <a:lstStyle/>
                    <a:p>
                      <a:pPr indent="0" lvl="0" marL="0" rtl="0" algn="ctr">
                        <a:spcBef>
                          <a:spcPts val="0"/>
                        </a:spcBef>
                        <a:spcAft>
                          <a:spcPts val="0"/>
                        </a:spcAft>
                        <a:buNone/>
                      </a:pPr>
                      <a:r>
                        <a:rPr i="1" lang="fr"/>
                        <a:t>Plage</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2</a:t>
                      </a:r>
                      <a:endParaRPr i="1"/>
                    </a:p>
                  </a:txBody>
                  <a:tcPr marT="91425" marB="91425" marR="91425" marL="91425"/>
                </a:tc>
                <a:tc>
                  <a:txBody>
                    <a:bodyPr/>
                    <a:lstStyle/>
                    <a:p>
                      <a:pPr indent="0" lvl="0" marL="0" rtl="0" algn="ctr">
                        <a:spcBef>
                          <a:spcPts val="0"/>
                        </a:spcBef>
                        <a:spcAft>
                          <a:spcPts val="0"/>
                        </a:spcAft>
                        <a:buNone/>
                      </a:pPr>
                      <a:r>
                        <a:rPr i="1" lang="fr"/>
                        <a:t>Montagne</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2</a:t>
                      </a:r>
                      <a:endParaRPr i="1"/>
                    </a:p>
                  </a:txBody>
                  <a:tcPr marT="91425" marB="91425" marR="91425" marL="91425"/>
                </a:tc>
                <a:tc>
                  <a:txBody>
                    <a:bodyPr/>
                    <a:lstStyle/>
                    <a:p>
                      <a:pPr indent="0" lvl="0" marL="0" rtl="0" algn="ctr">
                        <a:spcBef>
                          <a:spcPts val="0"/>
                        </a:spcBef>
                        <a:spcAft>
                          <a:spcPts val="0"/>
                        </a:spcAft>
                        <a:buNone/>
                      </a:pPr>
                      <a:r>
                        <a:rPr i="1" lang="fr"/>
                        <a:t>Forêt</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2</a:t>
                      </a:r>
                      <a:endParaRPr i="1"/>
                    </a:p>
                  </a:txBody>
                  <a:tcPr marT="91425" marB="91425" marR="91425" marL="91425"/>
                </a:tc>
                <a:tc>
                  <a:txBody>
                    <a:bodyPr/>
                    <a:lstStyle/>
                    <a:p>
                      <a:pPr indent="0" lvl="0" marL="0" rtl="0" algn="ctr">
                        <a:spcBef>
                          <a:spcPts val="0"/>
                        </a:spcBef>
                        <a:spcAft>
                          <a:spcPts val="0"/>
                        </a:spcAft>
                        <a:buNone/>
                      </a:pPr>
                      <a:r>
                        <a:rPr i="1" lang="fr"/>
                        <a:t>Strasbourg</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2</a:t>
                      </a:r>
                      <a:endParaRPr i="1"/>
                    </a:p>
                  </a:txBody>
                  <a:tcPr marT="91425" marB="91425" marR="91425" marL="91425"/>
                </a:tc>
                <a:tc>
                  <a:txBody>
                    <a:bodyPr/>
                    <a:lstStyle/>
                    <a:p>
                      <a:pPr indent="0" lvl="0" marL="0" rtl="0" algn="ctr">
                        <a:spcBef>
                          <a:spcPts val="0"/>
                        </a:spcBef>
                        <a:spcAft>
                          <a:spcPts val="0"/>
                        </a:spcAft>
                        <a:buNone/>
                      </a:pPr>
                      <a:r>
                        <a:rPr i="1" lang="fr"/>
                        <a:t>Lac</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1</a:t>
                      </a:r>
                      <a:endParaRPr i="1"/>
                    </a:p>
                  </a:txBody>
                  <a:tcPr marT="91425" marB="91425" marR="91425" marL="91425"/>
                </a:tc>
                <a:tc>
                  <a:txBody>
                    <a:bodyPr/>
                    <a:lstStyle/>
                    <a:p>
                      <a:pPr indent="0" lvl="0" marL="0" rtl="0" algn="ctr">
                        <a:spcBef>
                          <a:spcPts val="0"/>
                        </a:spcBef>
                        <a:spcAft>
                          <a:spcPts val="0"/>
                        </a:spcAft>
                        <a:buNone/>
                      </a:pPr>
                      <a:r>
                        <a:rPr i="1" lang="fr"/>
                        <a:t>Mont St-Michel</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3</a:t>
                      </a:r>
                      <a:endParaRPr i="1"/>
                    </a:p>
                  </a:txBody>
                  <a:tcPr marT="91425" marB="91425" marR="91425" marL="91425"/>
                </a:tc>
              </a:tr>
              <a:tr h="1546250">
                <a:tc>
                  <a:txBody>
                    <a:bodyPr/>
                    <a:lstStyle/>
                    <a:p>
                      <a:pPr indent="0" lvl="0" marL="0" rtl="0" algn="ctr">
                        <a:spcBef>
                          <a:spcPts val="0"/>
                        </a:spcBef>
                        <a:spcAft>
                          <a:spcPts val="0"/>
                        </a:spcAft>
                        <a:buNone/>
                      </a:pPr>
                      <a:r>
                        <a:rPr i="1" lang="fr"/>
                        <a:t>Désert</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1</a:t>
                      </a:r>
                      <a:endParaRPr i="1"/>
                    </a:p>
                  </a:txBody>
                  <a:tcPr marT="91425" marB="91425" marR="91425" marL="91425"/>
                </a:tc>
                <a:tc>
                  <a:txBody>
                    <a:bodyPr/>
                    <a:lstStyle/>
                    <a:p>
                      <a:pPr indent="0" lvl="0" marL="0" rtl="0" algn="ctr">
                        <a:spcBef>
                          <a:spcPts val="0"/>
                        </a:spcBef>
                        <a:spcAft>
                          <a:spcPts val="0"/>
                        </a:spcAft>
                        <a:buNone/>
                      </a:pPr>
                      <a:r>
                        <a:rPr i="1" lang="fr"/>
                        <a:t>Rivière</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2</a:t>
                      </a:r>
                      <a:endParaRPr i="1"/>
                    </a:p>
                  </a:txBody>
                  <a:tcPr marT="91425" marB="91425" marR="91425" marL="91425"/>
                </a:tc>
                <a:tc>
                  <a:txBody>
                    <a:bodyPr/>
                    <a:lstStyle/>
                    <a:p>
                      <a:pPr indent="0" lvl="0" marL="0" rtl="0" algn="ctr">
                        <a:spcBef>
                          <a:spcPts val="0"/>
                        </a:spcBef>
                        <a:spcAft>
                          <a:spcPts val="0"/>
                        </a:spcAft>
                        <a:buNone/>
                      </a:pPr>
                      <a:r>
                        <a:rPr i="1" lang="fr"/>
                        <a:t>Parc national du Perche</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3</a:t>
                      </a:r>
                      <a:endParaRPr i="1"/>
                    </a:p>
                  </a:txBody>
                  <a:tcPr marT="91425" marB="91425" marR="91425" marL="91425"/>
                </a:tc>
                <a:tc>
                  <a:txBody>
                    <a:bodyPr/>
                    <a:lstStyle/>
                    <a:p>
                      <a:pPr indent="0" lvl="0" marL="0" rtl="0" algn="ctr">
                        <a:spcBef>
                          <a:spcPts val="0"/>
                        </a:spcBef>
                        <a:spcAft>
                          <a:spcPts val="0"/>
                        </a:spcAft>
                        <a:buNone/>
                      </a:pPr>
                      <a:r>
                        <a:rPr i="1" lang="fr"/>
                        <a:t>Parc Naturel Régional des Boucles de la Seine Normande</a:t>
                      </a:r>
                      <a:endParaRPr i="1"/>
                    </a:p>
                    <a:p>
                      <a:pPr indent="0" lvl="0" marL="0" rtl="0" algn="ctr">
                        <a:spcBef>
                          <a:spcPts val="0"/>
                        </a:spcBef>
                        <a:spcAft>
                          <a:spcPts val="0"/>
                        </a:spcAft>
                        <a:buNone/>
                      </a:pPr>
                      <a:r>
                        <a:rPr i="1" lang="fr"/>
                        <a:t>4</a:t>
                      </a:r>
                      <a:endParaRPr i="1"/>
                    </a:p>
                  </a:txBody>
                  <a:tcPr marT="91425" marB="91425" marR="91425" marL="91425"/>
                </a:tc>
                <a:tc>
                  <a:txBody>
                    <a:bodyPr/>
                    <a:lstStyle/>
                    <a:p>
                      <a:pPr indent="0" lvl="0" marL="0" rtl="0" algn="ctr">
                        <a:spcBef>
                          <a:spcPts val="0"/>
                        </a:spcBef>
                        <a:spcAft>
                          <a:spcPts val="0"/>
                        </a:spcAft>
                        <a:buNone/>
                      </a:pPr>
                      <a:r>
                        <a:rPr i="1" lang="fr"/>
                        <a:t>Compiègne</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1</a:t>
                      </a:r>
                      <a:endParaRPr i="1"/>
                    </a:p>
                  </a:txBody>
                  <a:tcPr marT="91425" marB="91425" marR="91425" marL="91425"/>
                </a:tc>
                <a:tc>
                  <a:txBody>
                    <a:bodyPr/>
                    <a:lstStyle/>
                    <a:p>
                      <a:pPr indent="0" lvl="0" marL="0" rtl="0" algn="ctr">
                        <a:spcBef>
                          <a:spcPts val="0"/>
                        </a:spcBef>
                        <a:spcAft>
                          <a:spcPts val="0"/>
                        </a:spcAft>
                        <a:buNone/>
                      </a:pPr>
                      <a:r>
                        <a:rPr i="1" lang="fr"/>
                        <a:t>Chartres</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1</a:t>
                      </a:r>
                      <a:endParaRPr i="1"/>
                    </a:p>
                  </a:txBody>
                  <a:tcPr marT="91425" marB="91425" marR="91425" marL="91425"/>
                </a:tc>
              </a:tr>
              <a:tr h="1546250">
                <a:tc>
                  <a:txBody>
                    <a:bodyPr/>
                    <a:lstStyle/>
                    <a:p>
                      <a:pPr indent="0" lvl="0" marL="0" rtl="0" algn="ctr">
                        <a:spcBef>
                          <a:spcPts val="0"/>
                        </a:spcBef>
                        <a:spcAft>
                          <a:spcPts val="0"/>
                        </a:spcAft>
                        <a:buNone/>
                      </a:pPr>
                      <a:r>
                        <a:rPr i="1" lang="fr"/>
                        <a:t>Rouen</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1</a:t>
                      </a:r>
                      <a:endParaRPr i="1"/>
                    </a:p>
                  </a:txBody>
                  <a:tcPr marT="91425" marB="91425" marR="91425" marL="91425"/>
                </a:tc>
                <a:tc>
                  <a:txBody>
                    <a:bodyPr/>
                    <a:lstStyle/>
                    <a:p>
                      <a:pPr indent="0" lvl="0" marL="0" rtl="0" algn="ctr">
                        <a:spcBef>
                          <a:spcPts val="0"/>
                        </a:spcBef>
                        <a:spcAft>
                          <a:spcPts val="0"/>
                        </a:spcAft>
                        <a:buNone/>
                      </a:pPr>
                      <a:r>
                        <a:rPr i="1" lang="fr"/>
                        <a:t>Giverny</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2</a:t>
                      </a:r>
                      <a:endParaRPr i="1"/>
                    </a:p>
                  </a:txBody>
                  <a:tcPr marT="91425" marB="91425" marR="91425" marL="91425"/>
                </a:tc>
                <a:tc>
                  <a:txBody>
                    <a:bodyPr/>
                    <a:lstStyle/>
                    <a:p>
                      <a:pPr indent="0" lvl="0" marL="0" rtl="0" algn="ctr">
                        <a:spcBef>
                          <a:spcPts val="0"/>
                        </a:spcBef>
                        <a:spcAft>
                          <a:spcPts val="0"/>
                        </a:spcAft>
                        <a:buNone/>
                      </a:pPr>
                      <a:r>
                        <a:rPr i="1" lang="fr"/>
                        <a:t>Chantilly</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3</a:t>
                      </a:r>
                      <a:endParaRPr i="1"/>
                    </a:p>
                  </a:txBody>
                  <a:tcPr marT="91425" marB="91425" marR="91425" marL="91425"/>
                </a:tc>
                <a:tc>
                  <a:txBody>
                    <a:bodyPr/>
                    <a:lstStyle/>
                    <a:p>
                      <a:pPr indent="0" lvl="0" marL="0" rtl="0" algn="ctr">
                        <a:spcBef>
                          <a:spcPts val="0"/>
                        </a:spcBef>
                        <a:spcAft>
                          <a:spcPts val="0"/>
                        </a:spcAft>
                        <a:buNone/>
                      </a:pPr>
                      <a:r>
                        <a:rPr i="1" lang="fr"/>
                        <a:t>Honfleur</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1</a:t>
                      </a:r>
                      <a:endParaRPr i="1"/>
                    </a:p>
                  </a:txBody>
                  <a:tcPr marT="91425" marB="91425" marR="91425" marL="91425"/>
                </a:tc>
                <a:tc>
                  <a:txBody>
                    <a:bodyPr/>
                    <a:lstStyle/>
                    <a:p>
                      <a:pPr indent="0" lvl="0" marL="0" rtl="0" algn="ctr">
                        <a:spcBef>
                          <a:spcPts val="0"/>
                        </a:spcBef>
                        <a:spcAft>
                          <a:spcPts val="0"/>
                        </a:spcAft>
                        <a:buNone/>
                      </a:pPr>
                      <a:r>
                        <a:rPr i="1" lang="fr"/>
                        <a:t>Etretat</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2</a:t>
                      </a:r>
                      <a:endParaRPr i="1"/>
                    </a:p>
                  </a:txBody>
                  <a:tcPr marT="91425" marB="91425" marR="91425" marL="91425"/>
                </a:tc>
                <a:tc>
                  <a:txBody>
                    <a:bodyPr/>
                    <a:lstStyle/>
                    <a:p>
                      <a:pPr indent="0" lvl="0" marL="0" rtl="0" algn="ctr">
                        <a:spcBef>
                          <a:spcPts val="0"/>
                        </a:spcBef>
                        <a:spcAft>
                          <a:spcPts val="0"/>
                        </a:spcAft>
                        <a:buNone/>
                      </a:pPr>
                      <a:r>
                        <a:rPr i="1" lang="fr"/>
                        <a:t>Provins</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3</a:t>
                      </a:r>
                      <a:endParaRPr i="1"/>
                    </a:p>
                  </a:txBody>
                  <a:tcPr marT="91425" marB="91425" marR="91425" marL="91425"/>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2"/>
          <p:cNvSpPr/>
          <p:nvPr/>
        </p:nvSpPr>
        <p:spPr>
          <a:xfrm>
            <a:off x="0" y="0"/>
            <a:ext cx="1306200" cy="1324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22"/>
          <p:cNvSpPr/>
          <p:nvPr/>
        </p:nvSpPr>
        <p:spPr>
          <a:xfrm>
            <a:off x="1306286" y="0"/>
            <a:ext cx="1306200" cy="1324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22"/>
          <p:cNvSpPr/>
          <p:nvPr/>
        </p:nvSpPr>
        <p:spPr>
          <a:xfrm>
            <a:off x="2612571" y="0"/>
            <a:ext cx="1306200" cy="1324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22"/>
          <p:cNvSpPr/>
          <p:nvPr/>
        </p:nvSpPr>
        <p:spPr>
          <a:xfrm>
            <a:off x="3918857" y="0"/>
            <a:ext cx="1306200" cy="1324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22"/>
          <p:cNvSpPr/>
          <p:nvPr/>
        </p:nvSpPr>
        <p:spPr>
          <a:xfrm>
            <a:off x="5225143" y="0"/>
            <a:ext cx="1306200" cy="1324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22"/>
          <p:cNvSpPr/>
          <p:nvPr/>
        </p:nvSpPr>
        <p:spPr>
          <a:xfrm>
            <a:off x="6531429" y="0"/>
            <a:ext cx="1306200" cy="1324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22"/>
          <p:cNvSpPr/>
          <p:nvPr/>
        </p:nvSpPr>
        <p:spPr>
          <a:xfrm rot="-5400000">
            <a:off x="7837714" y="0"/>
            <a:ext cx="1306200" cy="1324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fr" sz="1500">
                <a:solidFill>
                  <a:schemeClr val="dk1"/>
                </a:solidFill>
                <a:latin typeface="Caveat Medium"/>
                <a:ea typeface="Caveat Medium"/>
                <a:cs typeface="Caveat Medium"/>
                <a:sym typeface="Caveat Medium"/>
              </a:rPr>
              <a:t>Pioche 4 cartes</a:t>
            </a:r>
            <a:endParaRPr sz="1500">
              <a:solidFill>
                <a:schemeClr val="dk1"/>
              </a:solidFill>
              <a:latin typeface="Caveat Medium"/>
              <a:ea typeface="Caveat Medium"/>
              <a:cs typeface="Caveat Medium"/>
              <a:sym typeface="Caveat Medium"/>
            </a:endParaRPr>
          </a:p>
        </p:txBody>
      </p:sp>
      <p:sp>
        <p:nvSpPr>
          <p:cNvPr id="125" name="Google Shape;125;p22"/>
          <p:cNvSpPr/>
          <p:nvPr/>
        </p:nvSpPr>
        <p:spPr>
          <a:xfrm>
            <a:off x="38" y="3818700"/>
            <a:ext cx="1306200" cy="1324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22"/>
          <p:cNvSpPr/>
          <p:nvPr/>
        </p:nvSpPr>
        <p:spPr>
          <a:xfrm>
            <a:off x="1306323" y="3818700"/>
            <a:ext cx="1306200" cy="1324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22"/>
          <p:cNvSpPr/>
          <p:nvPr/>
        </p:nvSpPr>
        <p:spPr>
          <a:xfrm>
            <a:off x="2612609" y="3818700"/>
            <a:ext cx="1306200" cy="1324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22"/>
          <p:cNvSpPr/>
          <p:nvPr/>
        </p:nvSpPr>
        <p:spPr>
          <a:xfrm>
            <a:off x="3918895" y="3818700"/>
            <a:ext cx="1306200" cy="1324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22"/>
          <p:cNvSpPr/>
          <p:nvPr/>
        </p:nvSpPr>
        <p:spPr>
          <a:xfrm>
            <a:off x="5225180" y="3818700"/>
            <a:ext cx="1306200" cy="1324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22"/>
          <p:cNvSpPr/>
          <p:nvPr/>
        </p:nvSpPr>
        <p:spPr>
          <a:xfrm>
            <a:off x="6531466" y="3818700"/>
            <a:ext cx="1306200" cy="1324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22"/>
          <p:cNvSpPr/>
          <p:nvPr/>
        </p:nvSpPr>
        <p:spPr>
          <a:xfrm>
            <a:off x="7837752" y="3818700"/>
            <a:ext cx="1306200" cy="1324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22"/>
          <p:cNvSpPr/>
          <p:nvPr/>
        </p:nvSpPr>
        <p:spPr>
          <a:xfrm>
            <a:off x="7837714" y="1324800"/>
            <a:ext cx="1306200" cy="1324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22"/>
          <p:cNvSpPr/>
          <p:nvPr/>
        </p:nvSpPr>
        <p:spPr>
          <a:xfrm>
            <a:off x="7837725" y="2571750"/>
            <a:ext cx="1306200" cy="12471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22"/>
          <p:cNvSpPr/>
          <p:nvPr/>
        </p:nvSpPr>
        <p:spPr>
          <a:xfrm>
            <a:off x="-11" y="1324725"/>
            <a:ext cx="1306200" cy="13248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22"/>
          <p:cNvSpPr/>
          <p:nvPr/>
        </p:nvSpPr>
        <p:spPr>
          <a:xfrm>
            <a:off x="0" y="2571675"/>
            <a:ext cx="1306200" cy="12471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22"/>
          <p:cNvSpPr txBox="1"/>
          <p:nvPr/>
        </p:nvSpPr>
        <p:spPr>
          <a:xfrm>
            <a:off x="1505175" y="1375700"/>
            <a:ext cx="6010800" cy="615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fr" sz="2800">
                <a:latin typeface="Caveat Medium"/>
                <a:ea typeface="Caveat Medium"/>
                <a:cs typeface="Caveat Medium"/>
                <a:sym typeface="Caveat Medium"/>
              </a:rPr>
              <a:t>Quel sera le meilleur projet ?</a:t>
            </a:r>
            <a:endParaRPr sz="2800">
              <a:latin typeface="Caveat Medium"/>
              <a:ea typeface="Caveat Medium"/>
              <a:cs typeface="Caveat Medium"/>
              <a:sym typeface="Caveat Medium"/>
            </a:endParaRPr>
          </a:p>
        </p:txBody>
      </p:sp>
      <p:pic>
        <p:nvPicPr>
          <p:cNvPr id="137" name="Google Shape;137;p22"/>
          <p:cNvPicPr preferRelativeResize="0"/>
          <p:nvPr/>
        </p:nvPicPr>
        <p:blipFill>
          <a:blip r:embed="rId3">
            <a:alphaModFix/>
          </a:blip>
          <a:stretch>
            <a:fillRect/>
          </a:stretch>
        </p:blipFill>
        <p:spPr>
          <a:xfrm rot="-4606706">
            <a:off x="1407263" y="2143262"/>
            <a:ext cx="999597" cy="999596"/>
          </a:xfrm>
          <a:prstGeom prst="rect">
            <a:avLst/>
          </a:prstGeom>
          <a:noFill/>
          <a:ln>
            <a:noFill/>
          </a:ln>
        </p:spPr>
      </p:pic>
      <p:sp>
        <p:nvSpPr>
          <p:cNvPr id="138" name="Google Shape;138;p22"/>
          <p:cNvSpPr txBox="1"/>
          <p:nvPr/>
        </p:nvSpPr>
        <p:spPr>
          <a:xfrm rot="10800000">
            <a:off x="6" y="9"/>
            <a:ext cx="1395300" cy="1416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fr" sz="1600">
                <a:latin typeface="Caveat Medium"/>
                <a:ea typeface="Caveat Medium"/>
                <a:cs typeface="Caveat Medium"/>
                <a:sym typeface="Caveat Medium"/>
              </a:rPr>
              <a:t>Let’s goooo</a:t>
            </a:r>
            <a:endParaRPr sz="1600">
              <a:latin typeface="Caveat Medium"/>
              <a:ea typeface="Caveat Medium"/>
              <a:cs typeface="Caveat Medium"/>
              <a:sym typeface="Caveat Medium"/>
            </a:endParaRPr>
          </a:p>
          <a:p>
            <a:pPr indent="0" lvl="0" marL="0" rtl="0" algn="ctr">
              <a:spcBef>
                <a:spcPts val="0"/>
              </a:spcBef>
              <a:spcAft>
                <a:spcPts val="0"/>
              </a:spcAft>
              <a:buNone/>
            </a:pPr>
            <a:r>
              <a:t/>
            </a:r>
            <a:endParaRPr sz="1600">
              <a:latin typeface="Caveat Medium"/>
              <a:ea typeface="Caveat Medium"/>
              <a:cs typeface="Caveat Medium"/>
              <a:sym typeface="Caveat Medium"/>
            </a:endParaRPr>
          </a:p>
          <a:p>
            <a:pPr indent="0" lvl="0" marL="0" rtl="0" algn="ctr">
              <a:spcBef>
                <a:spcPts val="0"/>
              </a:spcBef>
              <a:spcAft>
                <a:spcPts val="0"/>
              </a:spcAft>
              <a:buNone/>
            </a:pPr>
            <a:r>
              <a:rPr lang="fr" sz="1600">
                <a:latin typeface="Caveat Medium"/>
                <a:ea typeface="Caveat Medium"/>
                <a:cs typeface="Caveat Medium"/>
                <a:sym typeface="Caveat Medium"/>
              </a:rPr>
              <a:t>+1 pts </a:t>
            </a:r>
            <a:endParaRPr sz="1600">
              <a:latin typeface="Caveat Medium"/>
              <a:ea typeface="Caveat Medium"/>
              <a:cs typeface="Caveat Medium"/>
              <a:sym typeface="Caveat Medium"/>
            </a:endParaRPr>
          </a:p>
          <a:p>
            <a:pPr indent="0" lvl="0" marL="0" rtl="0" algn="ctr">
              <a:spcBef>
                <a:spcPts val="0"/>
              </a:spcBef>
              <a:spcAft>
                <a:spcPts val="0"/>
              </a:spcAft>
              <a:buNone/>
            </a:pPr>
            <a:r>
              <a:rPr lang="fr" sz="1600">
                <a:latin typeface="Caveat Medium"/>
                <a:ea typeface="Caveat Medium"/>
                <a:cs typeface="Caveat Medium"/>
                <a:sym typeface="Caveat Medium"/>
              </a:rPr>
              <a:t>(à chaque fois que tu traverses)</a:t>
            </a:r>
            <a:endParaRPr sz="1600">
              <a:latin typeface="Caveat Medium"/>
              <a:ea typeface="Caveat Medium"/>
              <a:cs typeface="Caveat Medium"/>
              <a:sym typeface="Caveat Medium"/>
            </a:endParaRPr>
          </a:p>
        </p:txBody>
      </p:sp>
      <p:sp>
        <p:nvSpPr>
          <p:cNvPr id="139" name="Google Shape;139;p22"/>
          <p:cNvSpPr/>
          <p:nvPr/>
        </p:nvSpPr>
        <p:spPr>
          <a:xfrm>
            <a:off x="2541050" y="2042200"/>
            <a:ext cx="1449300" cy="1608000"/>
          </a:xfrm>
          <a:prstGeom prst="rect">
            <a:avLst/>
          </a:prstGeom>
          <a:noFill/>
          <a:ln cap="flat" cmpd="sng" w="9525">
            <a:solidFill>
              <a:schemeClr val="dk1"/>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22"/>
          <p:cNvSpPr/>
          <p:nvPr/>
        </p:nvSpPr>
        <p:spPr>
          <a:xfrm>
            <a:off x="4794825" y="2042200"/>
            <a:ext cx="1449300" cy="1608000"/>
          </a:xfrm>
          <a:prstGeom prst="rect">
            <a:avLst/>
          </a:prstGeom>
          <a:noFill/>
          <a:ln cap="flat" cmpd="sng" w="9525">
            <a:solidFill>
              <a:schemeClr val="dk1"/>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41" name="Google Shape;141;p22"/>
          <p:cNvPicPr preferRelativeResize="0"/>
          <p:nvPr/>
        </p:nvPicPr>
        <p:blipFill>
          <a:blip r:embed="rId3">
            <a:alphaModFix/>
          </a:blip>
          <a:stretch>
            <a:fillRect/>
          </a:stretch>
        </p:blipFill>
        <p:spPr>
          <a:xfrm flipH="1" rot="5073541">
            <a:off x="6372841" y="2091594"/>
            <a:ext cx="1093750" cy="1093750"/>
          </a:xfrm>
          <a:prstGeom prst="rect">
            <a:avLst/>
          </a:prstGeom>
          <a:noFill/>
          <a:ln>
            <a:noFill/>
          </a:ln>
        </p:spPr>
      </p:pic>
      <p:sp>
        <p:nvSpPr>
          <p:cNvPr id="142" name="Google Shape;142;p22"/>
          <p:cNvSpPr txBox="1"/>
          <p:nvPr/>
        </p:nvSpPr>
        <p:spPr>
          <a:xfrm>
            <a:off x="1245100" y="1732675"/>
            <a:ext cx="897600" cy="431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fr" sz="1600">
                <a:latin typeface="Caveat Medium"/>
                <a:ea typeface="Caveat Medium"/>
                <a:cs typeface="Caveat Medium"/>
                <a:sym typeface="Caveat Medium"/>
              </a:rPr>
              <a:t>Pioche</a:t>
            </a:r>
            <a:endParaRPr sz="1200">
              <a:latin typeface="Caveat Medium"/>
              <a:ea typeface="Caveat Medium"/>
              <a:cs typeface="Caveat Medium"/>
              <a:sym typeface="Caveat Medium"/>
            </a:endParaRPr>
          </a:p>
        </p:txBody>
      </p:sp>
      <p:sp>
        <p:nvSpPr>
          <p:cNvPr id="143" name="Google Shape;143;p22"/>
          <p:cNvSpPr txBox="1"/>
          <p:nvPr/>
        </p:nvSpPr>
        <p:spPr>
          <a:xfrm>
            <a:off x="6588275" y="1732700"/>
            <a:ext cx="1192500" cy="431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fr" sz="1600">
                <a:latin typeface="Caveat Medium"/>
                <a:ea typeface="Caveat Medium"/>
                <a:cs typeface="Caveat Medium"/>
                <a:sym typeface="Caveat Medium"/>
              </a:rPr>
              <a:t>Défausse</a:t>
            </a:r>
            <a:endParaRPr sz="1600">
              <a:latin typeface="Caveat Medium"/>
              <a:ea typeface="Caveat Medium"/>
              <a:cs typeface="Caveat Medium"/>
              <a:sym typeface="Caveat Medium"/>
            </a:endParaRPr>
          </a:p>
        </p:txBody>
      </p:sp>
      <p:sp>
        <p:nvSpPr>
          <p:cNvPr id="144" name="Google Shape;144;p22"/>
          <p:cNvSpPr txBox="1"/>
          <p:nvPr/>
        </p:nvSpPr>
        <p:spPr>
          <a:xfrm rot="10800000">
            <a:off x="1261775" y="323850"/>
            <a:ext cx="1395300" cy="923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fr" sz="1600">
                <a:latin typeface="Caveat Medium"/>
                <a:ea typeface="Caveat Medium"/>
                <a:cs typeface="Caveat Medium"/>
                <a:sym typeface="Caveat Medium"/>
              </a:rPr>
              <a:t>Pioche 3 cartes</a:t>
            </a:r>
            <a:endParaRPr sz="1600">
              <a:latin typeface="Caveat Medium"/>
              <a:ea typeface="Caveat Medium"/>
              <a:cs typeface="Caveat Medium"/>
              <a:sym typeface="Caveat Medium"/>
            </a:endParaRPr>
          </a:p>
          <a:p>
            <a:pPr indent="0" lvl="0" marL="0" rtl="0" algn="ctr">
              <a:spcBef>
                <a:spcPts val="0"/>
              </a:spcBef>
              <a:spcAft>
                <a:spcPts val="0"/>
              </a:spcAft>
              <a:buNone/>
            </a:pPr>
            <a:r>
              <a:t/>
            </a:r>
            <a:endParaRPr sz="1600">
              <a:latin typeface="Caveat Medium"/>
              <a:ea typeface="Caveat Medium"/>
              <a:cs typeface="Caveat Medium"/>
              <a:sym typeface="Caveat Medium"/>
            </a:endParaRPr>
          </a:p>
          <a:p>
            <a:pPr indent="0" lvl="0" marL="0" rtl="0" algn="ctr">
              <a:spcBef>
                <a:spcPts val="0"/>
              </a:spcBef>
              <a:spcAft>
                <a:spcPts val="0"/>
              </a:spcAft>
              <a:buNone/>
            </a:pPr>
            <a:r>
              <a:rPr lang="fr" sz="1600">
                <a:latin typeface="Caveat Medium"/>
                <a:ea typeface="Caveat Medium"/>
                <a:cs typeface="Caveat Medium"/>
                <a:sym typeface="Caveat Medium"/>
              </a:rPr>
              <a:t>Défausse</a:t>
            </a:r>
            <a:r>
              <a:rPr lang="fr" sz="1600">
                <a:latin typeface="Caveat Medium"/>
                <a:ea typeface="Caveat Medium"/>
                <a:cs typeface="Caveat Medium"/>
                <a:sym typeface="Caveat Medium"/>
              </a:rPr>
              <a:t> 1 carte</a:t>
            </a:r>
            <a:endParaRPr sz="1600">
              <a:latin typeface="Caveat Medium"/>
              <a:ea typeface="Caveat Medium"/>
              <a:cs typeface="Caveat Medium"/>
              <a:sym typeface="Caveat Medium"/>
            </a:endParaRPr>
          </a:p>
        </p:txBody>
      </p:sp>
      <p:sp>
        <p:nvSpPr>
          <p:cNvPr id="145" name="Google Shape;145;p22"/>
          <p:cNvSpPr txBox="1"/>
          <p:nvPr/>
        </p:nvSpPr>
        <p:spPr>
          <a:xfrm rot="10800000">
            <a:off x="2595325" y="-91200"/>
            <a:ext cx="1340700" cy="1416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fr" sz="1600">
                <a:latin typeface="Caveat Medium"/>
                <a:ea typeface="Caveat Medium"/>
                <a:cs typeface="Caveat Medium"/>
                <a:sym typeface="Caveat Medium"/>
              </a:rPr>
              <a:t>Pioche 1 carte</a:t>
            </a:r>
            <a:endParaRPr sz="1600">
              <a:latin typeface="Caveat Medium"/>
              <a:ea typeface="Caveat Medium"/>
              <a:cs typeface="Caveat Medium"/>
              <a:sym typeface="Caveat Medium"/>
            </a:endParaRPr>
          </a:p>
          <a:p>
            <a:pPr indent="0" lvl="0" marL="0" rtl="0" algn="ctr">
              <a:spcBef>
                <a:spcPts val="0"/>
              </a:spcBef>
              <a:spcAft>
                <a:spcPts val="0"/>
              </a:spcAft>
              <a:buNone/>
            </a:pPr>
            <a:r>
              <a:t/>
            </a:r>
            <a:endParaRPr sz="1600">
              <a:latin typeface="Caveat Medium"/>
              <a:ea typeface="Caveat Medium"/>
              <a:cs typeface="Caveat Medium"/>
              <a:sym typeface="Caveat Medium"/>
            </a:endParaRPr>
          </a:p>
          <a:p>
            <a:pPr indent="0" lvl="0" marL="0" rtl="0" algn="ctr">
              <a:spcBef>
                <a:spcPts val="0"/>
              </a:spcBef>
              <a:spcAft>
                <a:spcPts val="0"/>
              </a:spcAft>
              <a:buNone/>
            </a:pPr>
            <a:r>
              <a:rPr lang="fr" sz="1600">
                <a:latin typeface="Caveat Medium"/>
                <a:ea typeface="Caveat Medium"/>
                <a:cs typeface="Caveat Medium"/>
                <a:sym typeface="Caveat Medium"/>
              </a:rPr>
              <a:t>Vole une carte au voisin de ton choix</a:t>
            </a:r>
            <a:endParaRPr sz="1600">
              <a:latin typeface="Caveat Medium"/>
              <a:ea typeface="Caveat Medium"/>
              <a:cs typeface="Caveat Medium"/>
              <a:sym typeface="Caveat Medium"/>
            </a:endParaRPr>
          </a:p>
        </p:txBody>
      </p:sp>
      <p:sp>
        <p:nvSpPr>
          <p:cNvPr id="146" name="Google Shape;146;p22"/>
          <p:cNvSpPr txBox="1"/>
          <p:nvPr/>
        </p:nvSpPr>
        <p:spPr>
          <a:xfrm rot="10800000">
            <a:off x="3901600" y="155100"/>
            <a:ext cx="1340700" cy="1169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fr" sz="1600">
                <a:latin typeface="Caveat Medium"/>
                <a:ea typeface="Caveat Medium"/>
                <a:cs typeface="Caveat Medium"/>
                <a:sym typeface="Caveat Medium"/>
              </a:rPr>
              <a:t>Pioche 2 cartes</a:t>
            </a:r>
            <a:endParaRPr sz="1600">
              <a:latin typeface="Caveat Medium"/>
              <a:ea typeface="Caveat Medium"/>
              <a:cs typeface="Caveat Medium"/>
              <a:sym typeface="Caveat Medium"/>
            </a:endParaRPr>
          </a:p>
          <a:p>
            <a:pPr indent="0" lvl="0" marL="0" rtl="0" algn="ctr">
              <a:spcBef>
                <a:spcPts val="0"/>
              </a:spcBef>
              <a:spcAft>
                <a:spcPts val="0"/>
              </a:spcAft>
              <a:buNone/>
            </a:pPr>
            <a:r>
              <a:t/>
            </a:r>
            <a:endParaRPr sz="1600">
              <a:latin typeface="Caveat Medium"/>
              <a:ea typeface="Caveat Medium"/>
              <a:cs typeface="Caveat Medium"/>
              <a:sym typeface="Caveat Medium"/>
            </a:endParaRPr>
          </a:p>
          <a:p>
            <a:pPr indent="0" lvl="0" marL="0" rtl="0" algn="ctr">
              <a:spcBef>
                <a:spcPts val="0"/>
              </a:spcBef>
              <a:spcAft>
                <a:spcPts val="0"/>
              </a:spcAft>
              <a:buNone/>
            </a:pPr>
            <a:r>
              <a:rPr lang="fr" sz="1600">
                <a:latin typeface="Caveat Medium"/>
                <a:ea typeface="Caveat Medium"/>
                <a:cs typeface="Caveat Medium"/>
                <a:sym typeface="Caveat Medium"/>
              </a:rPr>
              <a:t> +2 points de victoire</a:t>
            </a:r>
            <a:endParaRPr sz="1600">
              <a:latin typeface="Caveat Medium"/>
              <a:ea typeface="Caveat Medium"/>
              <a:cs typeface="Caveat Medium"/>
              <a:sym typeface="Caveat Medium"/>
            </a:endParaRPr>
          </a:p>
        </p:txBody>
      </p:sp>
      <p:sp>
        <p:nvSpPr>
          <p:cNvPr id="147" name="Google Shape;147;p22"/>
          <p:cNvSpPr txBox="1"/>
          <p:nvPr/>
        </p:nvSpPr>
        <p:spPr>
          <a:xfrm rot="10800000">
            <a:off x="5207900" y="-60600"/>
            <a:ext cx="1340700" cy="1385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fr" sz="1300">
                <a:latin typeface="Caveat Medium"/>
                <a:ea typeface="Caveat Medium"/>
                <a:cs typeface="Caveat Medium"/>
                <a:sym typeface="Caveat Medium"/>
              </a:rPr>
              <a:t>Pioche 2 cartes</a:t>
            </a:r>
            <a:endParaRPr sz="1300">
              <a:latin typeface="Caveat Medium"/>
              <a:ea typeface="Caveat Medium"/>
              <a:cs typeface="Caveat Medium"/>
              <a:sym typeface="Caveat Medium"/>
            </a:endParaRPr>
          </a:p>
          <a:p>
            <a:pPr indent="0" lvl="0" marL="0" rtl="0" algn="ctr">
              <a:spcBef>
                <a:spcPts val="0"/>
              </a:spcBef>
              <a:spcAft>
                <a:spcPts val="0"/>
              </a:spcAft>
              <a:buNone/>
            </a:pPr>
            <a:r>
              <a:t/>
            </a:r>
            <a:endParaRPr sz="1300">
              <a:latin typeface="Caveat Medium"/>
              <a:ea typeface="Caveat Medium"/>
              <a:cs typeface="Caveat Medium"/>
              <a:sym typeface="Caveat Medium"/>
            </a:endParaRPr>
          </a:p>
          <a:p>
            <a:pPr indent="0" lvl="0" marL="0" rtl="0" algn="ctr">
              <a:spcBef>
                <a:spcPts val="0"/>
              </a:spcBef>
              <a:spcAft>
                <a:spcPts val="0"/>
              </a:spcAft>
              <a:buNone/>
            </a:pPr>
            <a:r>
              <a:rPr lang="fr" sz="1300">
                <a:latin typeface="Caveat Medium"/>
                <a:ea typeface="Caveat Medium"/>
                <a:cs typeface="Caveat Medium"/>
                <a:sym typeface="Caveat Medium"/>
              </a:rPr>
              <a:t> </a:t>
            </a:r>
            <a:r>
              <a:rPr lang="fr" sz="1300">
                <a:latin typeface="Caveat Medium"/>
                <a:ea typeface="Caveat Medium"/>
                <a:cs typeface="Caveat Medium"/>
                <a:sym typeface="Caveat Medium"/>
              </a:rPr>
              <a:t>Tous</a:t>
            </a:r>
            <a:r>
              <a:rPr lang="fr" sz="1300">
                <a:latin typeface="Caveat Medium"/>
                <a:ea typeface="Caveat Medium"/>
                <a:cs typeface="Caveat Medium"/>
                <a:sym typeface="Caveat Medium"/>
              </a:rPr>
              <a:t> les joueurs avec + de 7 cartes doivent en jeter la </a:t>
            </a:r>
            <a:r>
              <a:rPr lang="fr" sz="1300">
                <a:latin typeface="Caveat Medium"/>
                <a:ea typeface="Caveat Medium"/>
                <a:cs typeface="Caveat Medium"/>
                <a:sym typeface="Caveat Medium"/>
              </a:rPr>
              <a:t>moitié</a:t>
            </a:r>
            <a:endParaRPr sz="1300">
              <a:latin typeface="Caveat Medium"/>
              <a:ea typeface="Caveat Medium"/>
              <a:cs typeface="Caveat Medium"/>
              <a:sym typeface="Caveat Medium"/>
            </a:endParaRPr>
          </a:p>
        </p:txBody>
      </p:sp>
      <p:sp>
        <p:nvSpPr>
          <p:cNvPr id="148" name="Google Shape;148;p22"/>
          <p:cNvSpPr txBox="1"/>
          <p:nvPr/>
        </p:nvSpPr>
        <p:spPr>
          <a:xfrm>
            <a:off x="6514175" y="3818850"/>
            <a:ext cx="1340700" cy="11853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fr" sz="1300">
                <a:latin typeface="Caveat Medium"/>
                <a:ea typeface="Caveat Medium"/>
                <a:cs typeface="Caveat Medium"/>
                <a:sym typeface="Caveat Medium"/>
              </a:rPr>
              <a:t>Pioche 1 carte</a:t>
            </a:r>
            <a:endParaRPr sz="1300">
              <a:latin typeface="Caveat Medium"/>
              <a:ea typeface="Caveat Medium"/>
              <a:cs typeface="Caveat Medium"/>
              <a:sym typeface="Caveat Medium"/>
            </a:endParaRPr>
          </a:p>
          <a:p>
            <a:pPr indent="0" lvl="0" marL="0" rtl="0" algn="ctr">
              <a:spcBef>
                <a:spcPts val="0"/>
              </a:spcBef>
              <a:spcAft>
                <a:spcPts val="0"/>
              </a:spcAft>
              <a:buNone/>
            </a:pPr>
            <a:r>
              <a:t/>
            </a:r>
            <a:endParaRPr sz="1300">
              <a:latin typeface="Caveat Medium"/>
              <a:ea typeface="Caveat Medium"/>
              <a:cs typeface="Caveat Medium"/>
              <a:sym typeface="Caveat Medium"/>
            </a:endParaRPr>
          </a:p>
          <a:p>
            <a:pPr indent="0" lvl="0" marL="0" rtl="0" algn="ctr">
              <a:spcBef>
                <a:spcPts val="0"/>
              </a:spcBef>
              <a:spcAft>
                <a:spcPts val="0"/>
              </a:spcAft>
              <a:buNone/>
            </a:pPr>
            <a:r>
              <a:rPr lang="fr" sz="1300">
                <a:latin typeface="Caveat Medium"/>
                <a:ea typeface="Caveat Medium"/>
                <a:cs typeface="Caveat Medium"/>
                <a:sym typeface="Caveat Medium"/>
              </a:rPr>
              <a:t> Tous les joueurs avec + de 7 cartes doivent en jeter la moitié </a:t>
            </a:r>
            <a:endParaRPr sz="1300">
              <a:latin typeface="Caveat Medium"/>
              <a:ea typeface="Caveat Medium"/>
              <a:cs typeface="Caveat Medium"/>
              <a:sym typeface="Caveat Medium"/>
            </a:endParaRPr>
          </a:p>
        </p:txBody>
      </p:sp>
      <p:sp>
        <p:nvSpPr>
          <p:cNvPr id="149" name="Google Shape;149;p22"/>
          <p:cNvSpPr txBox="1"/>
          <p:nvPr/>
        </p:nvSpPr>
        <p:spPr>
          <a:xfrm>
            <a:off x="1271800" y="3818850"/>
            <a:ext cx="1340700" cy="11853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fr" sz="1300">
                <a:latin typeface="Caveat Medium"/>
                <a:ea typeface="Caveat Medium"/>
                <a:cs typeface="Caveat Medium"/>
                <a:sym typeface="Caveat Medium"/>
              </a:rPr>
              <a:t>Pioche 3 cartes</a:t>
            </a:r>
            <a:endParaRPr sz="1300">
              <a:latin typeface="Caveat Medium"/>
              <a:ea typeface="Caveat Medium"/>
              <a:cs typeface="Caveat Medium"/>
              <a:sym typeface="Caveat Medium"/>
            </a:endParaRPr>
          </a:p>
          <a:p>
            <a:pPr indent="0" lvl="0" marL="0" rtl="0" algn="ctr">
              <a:spcBef>
                <a:spcPts val="0"/>
              </a:spcBef>
              <a:spcAft>
                <a:spcPts val="0"/>
              </a:spcAft>
              <a:buNone/>
            </a:pPr>
            <a:r>
              <a:t/>
            </a:r>
            <a:endParaRPr sz="1300">
              <a:latin typeface="Caveat Medium"/>
              <a:ea typeface="Caveat Medium"/>
              <a:cs typeface="Caveat Medium"/>
              <a:sym typeface="Caveat Medium"/>
            </a:endParaRPr>
          </a:p>
          <a:p>
            <a:pPr indent="0" lvl="0" marL="0" rtl="0" algn="ctr">
              <a:spcBef>
                <a:spcPts val="0"/>
              </a:spcBef>
              <a:spcAft>
                <a:spcPts val="0"/>
              </a:spcAft>
              <a:buNone/>
            </a:pPr>
            <a:r>
              <a:rPr lang="fr" sz="1300">
                <a:latin typeface="Caveat Medium"/>
                <a:ea typeface="Caveat Medium"/>
                <a:cs typeface="Caveat Medium"/>
                <a:sym typeface="Caveat Medium"/>
              </a:rPr>
              <a:t> Tous les joueurs avec + de 7 cartes doivent en jeter la moitié </a:t>
            </a:r>
            <a:endParaRPr sz="1300">
              <a:latin typeface="Caveat Medium"/>
              <a:ea typeface="Caveat Medium"/>
              <a:cs typeface="Caveat Medium"/>
              <a:sym typeface="Caveat Medium"/>
            </a:endParaRPr>
          </a:p>
        </p:txBody>
      </p:sp>
      <p:sp>
        <p:nvSpPr>
          <p:cNvPr id="150" name="Google Shape;150;p22"/>
          <p:cNvSpPr txBox="1"/>
          <p:nvPr/>
        </p:nvSpPr>
        <p:spPr>
          <a:xfrm rot="10800000">
            <a:off x="6531425" y="-46350"/>
            <a:ext cx="1340700" cy="1339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fr" sz="1500">
                <a:latin typeface="Caveat Medium"/>
                <a:ea typeface="Caveat Medium"/>
                <a:cs typeface="Caveat Medium"/>
                <a:sym typeface="Caveat Medium"/>
              </a:rPr>
              <a:t>Pioche 1 carte</a:t>
            </a:r>
            <a:endParaRPr sz="1500">
              <a:latin typeface="Caveat Medium"/>
              <a:ea typeface="Caveat Medium"/>
              <a:cs typeface="Caveat Medium"/>
              <a:sym typeface="Caveat Medium"/>
            </a:endParaRPr>
          </a:p>
          <a:p>
            <a:pPr indent="0" lvl="0" marL="0" rtl="0" algn="ctr">
              <a:spcBef>
                <a:spcPts val="0"/>
              </a:spcBef>
              <a:spcAft>
                <a:spcPts val="0"/>
              </a:spcAft>
              <a:buNone/>
            </a:pPr>
            <a:r>
              <a:t/>
            </a:r>
            <a:endParaRPr sz="1500">
              <a:latin typeface="Caveat Medium"/>
              <a:ea typeface="Caveat Medium"/>
              <a:cs typeface="Caveat Medium"/>
              <a:sym typeface="Caveat Medium"/>
            </a:endParaRPr>
          </a:p>
          <a:p>
            <a:pPr indent="0" lvl="0" marL="0" rtl="0" algn="ctr">
              <a:spcBef>
                <a:spcPts val="0"/>
              </a:spcBef>
              <a:spcAft>
                <a:spcPts val="0"/>
              </a:spcAft>
              <a:buNone/>
            </a:pPr>
            <a:r>
              <a:rPr lang="fr" sz="1500">
                <a:latin typeface="Caveat Medium"/>
                <a:ea typeface="Caveat Medium"/>
                <a:cs typeface="Caveat Medium"/>
                <a:sym typeface="Caveat Medium"/>
              </a:rPr>
              <a:t> </a:t>
            </a:r>
            <a:r>
              <a:rPr lang="fr" sz="1500">
                <a:solidFill>
                  <a:schemeClr val="dk1"/>
                </a:solidFill>
                <a:latin typeface="Caveat Medium"/>
                <a:ea typeface="Caveat Medium"/>
                <a:cs typeface="Caveat Medium"/>
                <a:sym typeface="Caveat Medium"/>
              </a:rPr>
              <a:t>-1 point de victoire</a:t>
            </a:r>
            <a:endParaRPr sz="1500">
              <a:solidFill>
                <a:schemeClr val="dk1"/>
              </a:solidFill>
              <a:latin typeface="Caveat Medium"/>
              <a:ea typeface="Caveat Medium"/>
              <a:cs typeface="Caveat Medium"/>
              <a:sym typeface="Caveat Medium"/>
            </a:endParaRPr>
          </a:p>
          <a:p>
            <a:pPr indent="0" lvl="0" marL="0" rtl="0" algn="ctr">
              <a:spcBef>
                <a:spcPts val="0"/>
              </a:spcBef>
              <a:spcAft>
                <a:spcPts val="0"/>
              </a:spcAft>
              <a:buNone/>
            </a:pPr>
            <a:r>
              <a:t/>
            </a:r>
            <a:endParaRPr sz="1500">
              <a:latin typeface="Caveat Medium"/>
              <a:ea typeface="Caveat Medium"/>
              <a:cs typeface="Caveat Medium"/>
              <a:sym typeface="Caveat Medium"/>
            </a:endParaRPr>
          </a:p>
        </p:txBody>
      </p:sp>
      <p:sp>
        <p:nvSpPr>
          <p:cNvPr id="151" name="Google Shape;151;p22"/>
          <p:cNvSpPr txBox="1"/>
          <p:nvPr/>
        </p:nvSpPr>
        <p:spPr>
          <a:xfrm rot="-5400769">
            <a:off x="7813995" y="1340613"/>
            <a:ext cx="1340700" cy="1293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fr" sz="1200">
                <a:latin typeface="Caveat Medium"/>
                <a:ea typeface="Caveat Medium"/>
                <a:cs typeface="Caveat Medium"/>
                <a:sym typeface="Caveat Medium"/>
              </a:rPr>
              <a:t>Pioche 1 carte</a:t>
            </a:r>
            <a:endParaRPr sz="1200">
              <a:latin typeface="Caveat Medium"/>
              <a:ea typeface="Caveat Medium"/>
              <a:cs typeface="Caveat Medium"/>
              <a:sym typeface="Caveat Medium"/>
            </a:endParaRPr>
          </a:p>
          <a:p>
            <a:pPr indent="0" lvl="0" marL="0" rtl="0" algn="ctr">
              <a:spcBef>
                <a:spcPts val="0"/>
              </a:spcBef>
              <a:spcAft>
                <a:spcPts val="0"/>
              </a:spcAft>
              <a:buNone/>
            </a:pPr>
            <a:r>
              <a:rPr lang="fr" sz="1200">
                <a:latin typeface="Caveat Medium"/>
                <a:ea typeface="Caveat Medium"/>
                <a:cs typeface="Caveat Medium"/>
                <a:sym typeface="Caveat Medium"/>
              </a:rPr>
              <a:t> Je peux poser une </a:t>
            </a:r>
            <a:r>
              <a:rPr lang="fr" sz="1200">
                <a:latin typeface="Caveat Medium"/>
                <a:ea typeface="Caveat Medium"/>
                <a:cs typeface="Caveat Medium"/>
                <a:sym typeface="Caveat Medium"/>
              </a:rPr>
              <a:t>combinaison</a:t>
            </a:r>
            <a:r>
              <a:rPr lang="fr" sz="1200">
                <a:latin typeface="Caveat Medium"/>
                <a:ea typeface="Caveat Medium"/>
                <a:cs typeface="Caveat Medium"/>
                <a:sym typeface="Caveat Medium"/>
              </a:rPr>
              <a:t> “hype” en </a:t>
            </a:r>
            <a:r>
              <a:rPr lang="fr" sz="1200">
                <a:latin typeface="Caveat Medium"/>
                <a:ea typeface="Caveat Medium"/>
                <a:cs typeface="Caveat Medium"/>
                <a:sym typeface="Caveat Medium"/>
              </a:rPr>
              <a:t>remplaçant</a:t>
            </a:r>
            <a:r>
              <a:rPr lang="fr" sz="1200">
                <a:latin typeface="Caveat Medium"/>
                <a:ea typeface="Caveat Medium"/>
                <a:cs typeface="Caveat Medium"/>
                <a:sym typeface="Caveat Medium"/>
              </a:rPr>
              <a:t> une des cartes par une autre de la même catégorie</a:t>
            </a:r>
            <a:endParaRPr sz="1200">
              <a:latin typeface="Caveat Medium"/>
              <a:ea typeface="Caveat Medium"/>
              <a:cs typeface="Caveat Medium"/>
              <a:sym typeface="Caveat Medium"/>
            </a:endParaRPr>
          </a:p>
        </p:txBody>
      </p:sp>
      <p:sp>
        <p:nvSpPr>
          <p:cNvPr id="152" name="Google Shape;152;p22"/>
          <p:cNvSpPr txBox="1"/>
          <p:nvPr/>
        </p:nvSpPr>
        <p:spPr>
          <a:xfrm rot="-5400000">
            <a:off x="7835150" y="2507925"/>
            <a:ext cx="1298400" cy="1339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fr" sz="1500">
                <a:latin typeface="Caveat Medium"/>
                <a:ea typeface="Caveat Medium"/>
                <a:cs typeface="Caveat Medium"/>
                <a:sym typeface="Caveat Medium"/>
              </a:rPr>
              <a:t>Pioche 2 cartes</a:t>
            </a:r>
            <a:endParaRPr sz="1500">
              <a:latin typeface="Caveat Medium"/>
              <a:ea typeface="Caveat Medium"/>
              <a:cs typeface="Caveat Medium"/>
              <a:sym typeface="Caveat Medium"/>
            </a:endParaRPr>
          </a:p>
          <a:p>
            <a:pPr indent="0" lvl="0" marL="0" rtl="0" algn="ctr">
              <a:spcBef>
                <a:spcPts val="0"/>
              </a:spcBef>
              <a:spcAft>
                <a:spcPts val="0"/>
              </a:spcAft>
              <a:buNone/>
            </a:pPr>
            <a:r>
              <a:t/>
            </a:r>
            <a:endParaRPr sz="1500">
              <a:latin typeface="Caveat Medium"/>
              <a:ea typeface="Caveat Medium"/>
              <a:cs typeface="Caveat Medium"/>
              <a:sym typeface="Caveat Medium"/>
            </a:endParaRPr>
          </a:p>
          <a:p>
            <a:pPr indent="0" lvl="0" marL="0" rtl="0" algn="ctr">
              <a:spcBef>
                <a:spcPts val="0"/>
              </a:spcBef>
              <a:spcAft>
                <a:spcPts val="0"/>
              </a:spcAft>
              <a:buNone/>
            </a:pPr>
            <a:r>
              <a:rPr lang="fr" sz="1500">
                <a:latin typeface="Caveat Medium"/>
                <a:ea typeface="Caveat Medium"/>
                <a:cs typeface="Caveat Medium"/>
                <a:sym typeface="Caveat Medium"/>
              </a:rPr>
              <a:t> Chacun de tes voisins te vole une carte</a:t>
            </a:r>
            <a:endParaRPr sz="1500">
              <a:latin typeface="Caveat Medium"/>
              <a:ea typeface="Caveat Medium"/>
              <a:cs typeface="Caveat Medium"/>
              <a:sym typeface="Caveat Medium"/>
            </a:endParaRPr>
          </a:p>
        </p:txBody>
      </p:sp>
      <p:sp>
        <p:nvSpPr>
          <p:cNvPr id="153" name="Google Shape;153;p22"/>
          <p:cNvSpPr txBox="1"/>
          <p:nvPr/>
        </p:nvSpPr>
        <p:spPr>
          <a:xfrm>
            <a:off x="3892988" y="3818850"/>
            <a:ext cx="1340700" cy="11853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fr" sz="1300">
                <a:latin typeface="Caveat Medium"/>
                <a:ea typeface="Caveat Medium"/>
                <a:cs typeface="Caveat Medium"/>
                <a:sym typeface="Caveat Medium"/>
              </a:rPr>
              <a:t>Pioche 2 cartes</a:t>
            </a:r>
            <a:endParaRPr sz="1300">
              <a:latin typeface="Caveat Medium"/>
              <a:ea typeface="Caveat Medium"/>
              <a:cs typeface="Caveat Medium"/>
              <a:sym typeface="Caveat Medium"/>
            </a:endParaRPr>
          </a:p>
          <a:p>
            <a:pPr indent="0" lvl="0" marL="0" rtl="0" algn="ctr">
              <a:spcBef>
                <a:spcPts val="0"/>
              </a:spcBef>
              <a:spcAft>
                <a:spcPts val="0"/>
              </a:spcAft>
              <a:buNone/>
            </a:pPr>
            <a:r>
              <a:t/>
            </a:r>
            <a:endParaRPr sz="1300">
              <a:latin typeface="Caveat Medium"/>
              <a:ea typeface="Caveat Medium"/>
              <a:cs typeface="Caveat Medium"/>
              <a:sym typeface="Caveat Medium"/>
            </a:endParaRPr>
          </a:p>
          <a:p>
            <a:pPr indent="0" lvl="0" marL="0" rtl="0" algn="ctr">
              <a:spcBef>
                <a:spcPts val="0"/>
              </a:spcBef>
              <a:spcAft>
                <a:spcPts val="0"/>
              </a:spcAft>
              <a:buNone/>
            </a:pPr>
            <a:r>
              <a:rPr lang="fr" sz="1300">
                <a:latin typeface="Caveat Medium"/>
                <a:ea typeface="Caveat Medium"/>
                <a:cs typeface="Caveat Medium"/>
                <a:sym typeface="Caveat Medium"/>
              </a:rPr>
              <a:t>Echange ton jeu avec la personne de ton choix</a:t>
            </a:r>
            <a:endParaRPr sz="1300">
              <a:latin typeface="Caveat Medium"/>
              <a:ea typeface="Caveat Medium"/>
              <a:cs typeface="Caveat Medium"/>
              <a:sym typeface="Caveat Medium"/>
            </a:endParaRPr>
          </a:p>
        </p:txBody>
      </p:sp>
      <p:sp>
        <p:nvSpPr>
          <p:cNvPr id="154" name="Google Shape;154;p22"/>
          <p:cNvSpPr txBox="1"/>
          <p:nvPr/>
        </p:nvSpPr>
        <p:spPr>
          <a:xfrm rot="5400000">
            <a:off x="-17250" y="3904325"/>
            <a:ext cx="1340700" cy="11853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fr" sz="1300">
                <a:latin typeface="Caveat Medium"/>
                <a:ea typeface="Caveat Medium"/>
                <a:cs typeface="Caveat Medium"/>
                <a:sym typeface="Caveat Medium"/>
              </a:rPr>
              <a:t>Pioche 1 cartes</a:t>
            </a:r>
            <a:endParaRPr sz="1300">
              <a:latin typeface="Caveat Medium"/>
              <a:ea typeface="Caveat Medium"/>
              <a:cs typeface="Caveat Medium"/>
              <a:sym typeface="Caveat Medium"/>
            </a:endParaRPr>
          </a:p>
          <a:p>
            <a:pPr indent="0" lvl="0" marL="0" rtl="0" algn="ctr">
              <a:spcBef>
                <a:spcPts val="0"/>
              </a:spcBef>
              <a:spcAft>
                <a:spcPts val="0"/>
              </a:spcAft>
              <a:buNone/>
            </a:pPr>
            <a:r>
              <a:t/>
            </a:r>
            <a:endParaRPr sz="1300">
              <a:latin typeface="Caveat Medium"/>
              <a:ea typeface="Caveat Medium"/>
              <a:cs typeface="Caveat Medium"/>
              <a:sym typeface="Caveat Medium"/>
            </a:endParaRPr>
          </a:p>
          <a:p>
            <a:pPr indent="0" lvl="0" marL="0" rtl="0" algn="ctr">
              <a:spcBef>
                <a:spcPts val="0"/>
              </a:spcBef>
              <a:spcAft>
                <a:spcPts val="0"/>
              </a:spcAft>
              <a:buNone/>
            </a:pPr>
            <a:r>
              <a:rPr lang="fr" sz="1300">
                <a:latin typeface="Caveat Medium"/>
                <a:ea typeface="Caveat Medium"/>
                <a:cs typeface="Caveat Medium"/>
                <a:sym typeface="Caveat Medium"/>
              </a:rPr>
              <a:t>Choisis la carte de ton choix dans la défausse</a:t>
            </a:r>
            <a:endParaRPr sz="1300">
              <a:latin typeface="Caveat Medium"/>
              <a:ea typeface="Caveat Medium"/>
              <a:cs typeface="Caveat Medium"/>
              <a:sym typeface="Caveat Medium"/>
            </a:endParaRPr>
          </a:p>
        </p:txBody>
      </p:sp>
      <p:sp>
        <p:nvSpPr>
          <p:cNvPr id="155" name="Google Shape;155;p22"/>
          <p:cNvSpPr txBox="1"/>
          <p:nvPr/>
        </p:nvSpPr>
        <p:spPr>
          <a:xfrm rot="5400000">
            <a:off x="48625" y="2687900"/>
            <a:ext cx="1340700" cy="1108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fr" sz="1500">
                <a:latin typeface="Caveat Medium"/>
                <a:ea typeface="Caveat Medium"/>
                <a:cs typeface="Caveat Medium"/>
                <a:sym typeface="Caveat Medium"/>
              </a:rPr>
              <a:t>Pioche 2 cartes</a:t>
            </a:r>
            <a:endParaRPr sz="1500">
              <a:latin typeface="Caveat Medium"/>
              <a:ea typeface="Caveat Medium"/>
              <a:cs typeface="Caveat Medium"/>
              <a:sym typeface="Caveat Medium"/>
            </a:endParaRPr>
          </a:p>
          <a:p>
            <a:pPr indent="0" lvl="0" marL="0" rtl="0" algn="ctr">
              <a:spcBef>
                <a:spcPts val="0"/>
              </a:spcBef>
              <a:spcAft>
                <a:spcPts val="0"/>
              </a:spcAft>
              <a:buNone/>
            </a:pPr>
            <a:r>
              <a:t/>
            </a:r>
            <a:endParaRPr sz="1500">
              <a:latin typeface="Caveat Medium"/>
              <a:ea typeface="Caveat Medium"/>
              <a:cs typeface="Caveat Medium"/>
              <a:sym typeface="Caveat Medium"/>
            </a:endParaRPr>
          </a:p>
          <a:p>
            <a:pPr indent="0" lvl="0" marL="0" rtl="0" algn="ctr">
              <a:spcBef>
                <a:spcPts val="0"/>
              </a:spcBef>
              <a:spcAft>
                <a:spcPts val="0"/>
              </a:spcAft>
              <a:buNone/>
            </a:pPr>
            <a:r>
              <a:rPr lang="fr" sz="1500">
                <a:latin typeface="Caveat Medium"/>
                <a:ea typeface="Caveat Medium"/>
                <a:cs typeface="Caveat Medium"/>
                <a:sym typeface="Caveat Medium"/>
              </a:rPr>
              <a:t>-1 points de </a:t>
            </a:r>
            <a:r>
              <a:rPr lang="fr" sz="1500">
                <a:latin typeface="Caveat Medium"/>
                <a:ea typeface="Caveat Medium"/>
                <a:cs typeface="Caveat Medium"/>
                <a:sym typeface="Caveat Medium"/>
              </a:rPr>
              <a:t>victoire</a:t>
            </a:r>
            <a:endParaRPr sz="1500">
              <a:latin typeface="Caveat Medium"/>
              <a:ea typeface="Caveat Medium"/>
              <a:cs typeface="Caveat Medium"/>
              <a:sym typeface="Caveat Medium"/>
            </a:endParaRPr>
          </a:p>
        </p:txBody>
      </p:sp>
      <p:sp>
        <p:nvSpPr>
          <p:cNvPr id="156" name="Google Shape;156;p22"/>
          <p:cNvSpPr txBox="1"/>
          <p:nvPr/>
        </p:nvSpPr>
        <p:spPr>
          <a:xfrm>
            <a:off x="7837775" y="3818850"/>
            <a:ext cx="1340700" cy="1385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fr" sz="1300">
                <a:latin typeface="Caveat Medium"/>
                <a:ea typeface="Caveat Medium"/>
                <a:cs typeface="Caveat Medium"/>
                <a:sym typeface="Caveat Medium"/>
              </a:rPr>
              <a:t>Pioche 3 cartes</a:t>
            </a:r>
            <a:endParaRPr sz="1300">
              <a:latin typeface="Caveat Medium"/>
              <a:ea typeface="Caveat Medium"/>
              <a:cs typeface="Caveat Medium"/>
              <a:sym typeface="Caveat Medium"/>
            </a:endParaRPr>
          </a:p>
          <a:p>
            <a:pPr indent="0" lvl="0" marL="0" rtl="0" algn="ctr">
              <a:spcBef>
                <a:spcPts val="0"/>
              </a:spcBef>
              <a:spcAft>
                <a:spcPts val="0"/>
              </a:spcAft>
              <a:buNone/>
            </a:pPr>
            <a:r>
              <a:t/>
            </a:r>
            <a:endParaRPr sz="1300">
              <a:latin typeface="Caveat Medium"/>
              <a:ea typeface="Caveat Medium"/>
              <a:cs typeface="Caveat Medium"/>
              <a:sym typeface="Caveat Medium"/>
            </a:endParaRPr>
          </a:p>
          <a:p>
            <a:pPr indent="0" lvl="0" marL="0" rtl="0" algn="ctr">
              <a:spcBef>
                <a:spcPts val="0"/>
              </a:spcBef>
              <a:spcAft>
                <a:spcPts val="0"/>
              </a:spcAft>
              <a:buNone/>
            </a:pPr>
            <a:r>
              <a:rPr lang="fr" sz="1300">
                <a:latin typeface="Caveat Medium"/>
                <a:ea typeface="Caveat Medium"/>
                <a:cs typeface="Caveat Medium"/>
                <a:sym typeface="Caveat Medium"/>
              </a:rPr>
              <a:t>L’ensemble des joueurs donnent une carte à leur voisin de gauche</a:t>
            </a:r>
            <a:endParaRPr sz="1300">
              <a:latin typeface="Caveat Medium"/>
              <a:ea typeface="Caveat Medium"/>
              <a:cs typeface="Caveat Medium"/>
              <a:sym typeface="Caveat Medium"/>
            </a:endParaRPr>
          </a:p>
        </p:txBody>
      </p:sp>
      <p:sp>
        <p:nvSpPr>
          <p:cNvPr id="157" name="Google Shape;157;p22"/>
          <p:cNvSpPr txBox="1"/>
          <p:nvPr/>
        </p:nvSpPr>
        <p:spPr>
          <a:xfrm>
            <a:off x="5207938" y="3818850"/>
            <a:ext cx="1340700" cy="1277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fr" sz="1300">
                <a:latin typeface="Caveat Medium"/>
                <a:ea typeface="Caveat Medium"/>
                <a:cs typeface="Caveat Medium"/>
                <a:sym typeface="Caveat Medium"/>
              </a:rPr>
              <a:t>Pioche 2 cartes</a:t>
            </a:r>
            <a:endParaRPr sz="1300">
              <a:latin typeface="Caveat Medium"/>
              <a:ea typeface="Caveat Medium"/>
              <a:cs typeface="Caveat Medium"/>
              <a:sym typeface="Caveat Medium"/>
            </a:endParaRPr>
          </a:p>
          <a:p>
            <a:pPr indent="0" lvl="0" marL="0" rtl="0" algn="ctr">
              <a:spcBef>
                <a:spcPts val="0"/>
              </a:spcBef>
              <a:spcAft>
                <a:spcPts val="0"/>
              </a:spcAft>
              <a:buNone/>
            </a:pPr>
            <a:r>
              <a:t/>
            </a:r>
            <a:endParaRPr sz="1300">
              <a:latin typeface="Caveat Medium"/>
              <a:ea typeface="Caveat Medium"/>
              <a:cs typeface="Caveat Medium"/>
              <a:sym typeface="Caveat Medium"/>
            </a:endParaRPr>
          </a:p>
          <a:p>
            <a:pPr indent="0" lvl="0" marL="0" rtl="0" algn="ctr">
              <a:spcBef>
                <a:spcPts val="0"/>
              </a:spcBef>
              <a:spcAft>
                <a:spcPts val="0"/>
              </a:spcAft>
              <a:buClr>
                <a:schemeClr val="dk1"/>
              </a:buClr>
              <a:buSzPts val="1100"/>
              <a:buFont typeface="Arial"/>
              <a:buNone/>
            </a:pPr>
            <a:r>
              <a:rPr lang="fr" sz="1600">
                <a:solidFill>
                  <a:schemeClr val="dk1"/>
                </a:solidFill>
                <a:latin typeface="Caveat Medium"/>
                <a:ea typeface="Caveat Medium"/>
                <a:cs typeface="Caveat Medium"/>
                <a:sym typeface="Caveat Medium"/>
              </a:rPr>
              <a:t> +2 points de victoire</a:t>
            </a:r>
            <a:endParaRPr sz="1300">
              <a:latin typeface="Caveat Medium"/>
              <a:ea typeface="Caveat Medium"/>
              <a:cs typeface="Caveat Medium"/>
              <a:sym typeface="Caveat Medium"/>
            </a:endParaRPr>
          </a:p>
          <a:p>
            <a:pPr indent="0" lvl="0" marL="0" rtl="0" algn="ctr">
              <a:spcBef>
                <a:spcPts val="0"/>
              </a:spcBef>
              <a:spcAft>
                <a:spcPts val="0"/>
              </a:spcAft>
              <a:buNone/>
            </a:pPr>
            <a:r>
              <a:t/>
            </a:r>
            <a:endParaRPr sz="1300">
              <a:latin typeface="Caveat Medium"/>
              <a:ea typeface="Caveat Medium"/>
              <a:cs typeface="Caveat Medium"/>
              <a:sym typeface="Caveat Medium"/>
            </a:endParaRPr>
          </a:p>
        </p:txBody>
      </p:sp>
      <p:sp>
        <p:nvSpPr>
          <p:cNvPr id="158" name="Google Shape;158;p22"/>
          <p:cNvSpPr txBox="1"/>
          <p:nvPr/>
        </p:nvSpPr>
        <p:spPr>
          <a:xfrm>
            <a:off x="2595350" y="3818850"/>
            <a:ext cx="1340700" cy="14775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fr" sz="1300">
                <a:latin typeface="Caveat Medium"/>
                <a:ea typeface="Caveat Medium"/>
                <a:cs typeface="Caveat Medium"/>
                <a:sym typeface="Caveat Medium"/>
              </a:rPr>
              <a:t>Pioche 1 carte</a:t>
            </a:r>
            <a:endParaRPr sz="1300">
              <a:latin typeface="Caveat Medium"/>
              <a:ea typeface="Caveat Medium"/>
              <a:cs typeface="Caveat Medium"/>
              <a:sym typeface="Caveat Medium"/>
            </a:endParaRPr>
          </a:p>
          <a:p>
            <a:pPr indent="0" lvl="0" marL="0" rtl="0" algn="ctr">
              <a:spcBef>
                <a:spcPts val="0"/>
              </a:spcBef>
              <a:spcAft>
                <a:spcPts val="0"/>
              </a:spcAft>
              <a:buNone/>
            </a:pPr>
            <a:r>
              <a:t/>
            </a:r>
            <a:endParaRPr sz="1300">
              <a:latin typeface="Caveat Medium"/>
              <a:ea typeface="Caveat Medium"/>
              <a:cs typeface="Caveat Medium"/>
              <a:sym typeface="Caveat Medium"/>
            </a:endParaRPr>
          </a:p>
          <a:p>
            <a:pPr indent="0" lvl="0" marL="0" rtl="0" algn="ctr">
              <a:spcBef>
                <a:spcPts val="0"/>
              </a:spcBef>
              <a:spcAft>
                <a:spcPts val="0"/>
              </a:spcAft>
              <a:buClr>
                <a:schemeClr val="dk1"/>
              </a:buClr>
              <a:buSzPts val="1100"/>
              <a:buFont typeface="Arial"/>
              <a:buNone/>
            </a:pPr>
            <a:r>
              <a:rPr lang="fr" sz="1500">
                <a:solidFill>
                  <a:schemeClr val="dk1"/>
                </a:solidFill>
                <a:latin typeface="Caveat Medium"/>
                <a:ea typeface="Caveat Medium"/>
                <a:cs typeface="Caveat Medium"/>
                <a:sym typeface="Caveat Medium"/>
              </a:rPr>
              <a:t>Défausse 1 carte et récupère ses points de victoire</a:t>
            </a:r>
            <a:endParaRPr sz="1500">
              <a:solidFill>
                <a:schemeClr val="dk1"/>
              </a:solidFill>
              <a:latin typeface="Caveat Medium"/>
              <a:ea typeface="Caveat Medium"/>
              <a:cs typeface="Caveat Medium"/>
              <a:sym typeface="Caveat Medium"/>
            </a:endParaRPr>
          </a:p>
          <a:p>
            <a:pPr indent="0" lvl="0" marL="0" rtl="0" algn="ctr">
              <a:spcBef>
                <a:spcPts val="0"/>
              </a:spcBef>
              <a:spcAft>
                <a:spcPts val="0"/>
              </a:spcAft>
              <a:buNone/>
            </a:pPr>
            <a:r>
              <a:t/>
            </a:r>
            <a:endParaRPr sz="1300">
              <a:latin typeface="Caveat Medium"/>
              <a:ea typeface="Caveat Medium"/>
              <a:cs typeface="Caveat Medium"/>
              <a:sym typeface="Caveat Medium"/>
            </a:endParaRPr>
          </a:p>
        </p:txBody>
      </p:sp>
      <p:sp>
        <p:nvSpPr>
          <p:cNvPr id="159" name="Google Shape;159;p22"/>
          <p:cNvSpPr txBox="1"/>
          <p:nvPr/>
        </p:nvSpPr>
        <p:spPr>
          <a:xfrm rot="5400000">
            <a:off x="-17200" y="1625000"/>
            <a:ext cx="1340700" cy="6465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fr" sz="1500">
                <a:latin typeface="Caveat Medium"/>
                <a:ea typeface="Caveat Medium"/>
                <a:cs typeface="Caveat Medium"/>
                <a:sym typeface="Caveat Medium"/>
              </a:rPr>
              <a:t>Retourne 3 </a:t>
            </a:r>
            <a:endParaRPr sz="1500">
              <a:latin typeface="Caveat Medium"/>
              <a:ea typeface="Caveat Medium"/>
              <a:cs typeface="Caveat Medium"/>
              <a:sym typeface="Caveat Medium"/>
            </a:endParaRPr>
          </a:p>
          <a:p>
            <a:pPr indent="0" lvl="0" marL="0" rtl="0" algn="ctr">
              <a:spcBef>
                <a:spcPts val="0"/>
              </a:spcBef>
              <a:spcAft>
                <a:spcPts val="0"/>
              </a:spcAft>
              <a:buNone/>
            </a:pPr>
            <a:r>
              <a:rPr lang="fr" sz="1500">
                <a:latin typeface="Caveat Medium"/>
                <a:ea typeface="Caveat Medium"/>
                <a:cs typeface="Caveat Medium"/>
                <a:sym typeface="Caveat Medium"/>
              </a:rPr>
              <a:t>cases en arrière </a:t>
            </a:r>
            <a:endParaRPr sz="1500">
              <a:latin typeface="Caveat Medium"/>
              <a:ea typeface="Caveat Medium"/>
              <a:cs typeface="Caveat Medium"/>
              <a:sym typeface="Caveat Medium"/>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pic>
        <p:nvPicPr>
          <p:cNvPr id="164" name="Google Shape;164;p23"/>
          <p:cNvPicPr preferRelativeResize="0"/>
          <p:nvPr/>
        </p:nvPicPr>
        <p:blipFill>
          <a:blip r:embed="rId3">
            <a:alphaModFix/>
          </a:blip>
          <a:stretch>
            <a:fillRect/>
          </a:stretch>
        </p:blipFill>
        <p:spPr>
          <a:xfrm>
            <a:off x="1505175" y="452587"/>
            <a:ext cx="5827675" cy="4238325"/>
          </a:xfrm>
          <a:prstGeom prst="rect">
            <a:avLst/>
          </a:prstGeom>
          <a:noFill/>
          <a:ln>
            <a:noFill/>
          </a:ln>
        </p:spPr>
      </p:pic>
      <p:sp>
        <p:nvSpPr>
          <p:cNvPr id="165" name="Google Shape;165;p23"/>
          <p:cNvSpPr txBox="1"/>
          <p:nvPr/>
        </p:nvSpPr>
        <p:spPr>
          <a:xfrm>
            <a:off x="3032350" y="1971450"/>
            <a:ext cx="1307400" cy="1200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fr" sz="6600">
                <a:latin typeface="Caveat Medium"/>
                <a:ea typeface="Caveat Medium"/>
                <a:cs typeface="Caveat Medium"/>
                <a:sym typeface="Caveat Medium"/>
              </a:rPr>
              <a:t>6</a:t>
            </a:r>
            <a:endParaRPr sz="6600">
              <a:latin typeface="Caveat Medium"/>
              <a:ea typeface="Caveat Medium"/>
              <a:cs typeface="Caveat Medium"/>
              <a:sym typeface="Caveat Medium"/>
            </a:endParaRPr>
          </a:p>
        </p:txBody>
      </p:sp>
      <p:sp>
        <p:nvSpPr>
          <p:cNvPr id="166" name="Google Shape;166;p23"/>
          <p:cNvSpPr txBox="1"/>
          <p:nvPr/>
        </p:nvSpPr>
        <p:spPr>
          <a:xfrm>
            <a:off x="3032350" y="633325"/>
            <a:ext cx="1307400" cy="1200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fr" sz="6600">
                <a:latin typeface="Caveat Medium"/>
                <a:ea typeface="Caveat Medium"/>
                <a:cs typeface="Caveat Medium"/>
                <a:sym typeface="Caveat Medium"/>
              </a:rPr>
              <a:t>5</a:t>
            </a:r>
            <a:endParaRPr sz="6600">
              <a:latin typeface="Caveat Medium"/>
              <a:ea typeface="Caveat Medium"/>
              <a:cs typeface="Caveat Medium"/>
              <a:sym typeface="Caveat Medium"/>
            </a:endParaRPr>
          </a:p>
        </p:txBody>
      </p:sp>
      <p:sp>
        <p:nvSpPr>
          <p:cNvPr id="167" name="Google Shape;167;p23"/>
          <p:cNvSpPr txBox="1"/>
          <p:nvPr/>
        </p:nvSpPr>
        <p:spPr>
          <a:xfrm>
            <a:off x="1791975" y="1971450"/>
            <a:ext cx="1307400" cy="1200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fr" sz="6600">
                <a:latin typeface="Caveat Medium"/>
                <a:ea typeface="Caveat Medium"/>
                <a:cs typeface="Caveat Medium"/>
                <a:sym typeface="Caveat Medium"/>
              </a:rPr>
              <a:t>4</a:t>
            </a:r>
            <a:endParaRPr sz="6600">
              <a:latin typeface="Caveat Medium"/>
              <a:ea typeface="Caveat Medium"/>
              <a:cs typeface="Caveat Medium"/>
              <a:sym typeface="Caveat Medium"/>
            </a:endParaRPr>
          </a:p>
        </p:txBody>
      </p:sp>
      <p:sp>
        <p:nvSpPr>
          <p:cNvPr id="168" name="Google Shape;168;p23"/>
          <p:cNvSpPr txBox="1"/>
          <p:nvPr/>
        </p:nvSpPr>
        <p:spPr>
          <a:xfrm>
            <a:off x="4522250" y="1971450"/>
            <a:ext cx="1307400" cy="1200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fr" sz="6600">
                <a:latin typeface="Caveat Medium"/>
                <a:ea typeface="Caveat Medium"/>
                <a:cs typeface="Caveat Medium"/>
                <a:sym typeface="Caveat Medium"/>
              </a:rPr>
              <a:t>2</a:t>
            </a:r>
            <a:endParaRPr sz="6600">
              <a:latin typeface="Caveat Medium"/>
              <a:ea typeface="Caveat Medium"/>
              <a:cs typeface="Caveat Medium"/>
              <a:sym typeface="Caveat Medium"/>
            </a:endParaRPr>
          </a:p>
        </p:txBody>
      </p:sp>
      <p:sp>
        <p:nvSpPr>
          <p:cNvPr id="169" name="Google Shape;169;p23"/>
          <p:cNvSpPr txBox="1"/>
          <p:nvPr/>
        </p:nvSpPr>
        <p:spPr>
          <a:xfrm>
            <a:off x="5884150" y="1971450"/>
            <a:ext cx="1307400" cy="1200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fr" sz="6600">
                <a:latin typeface="Caveat Medium"/>
                <a:ea typeface="Caveat Medium"/>
                <a:cs typeface="Caveat Medium"/>
                <a:sym typeface="Caveat Medium"/>
              </a:rPr>
              <a:t>1</a:t>
            </a:r>
            <a:endParaRPr sz="6600">
              <a:latin typeface="Caveat Medium"/>
              <a:ea typeface="Caveat Medium"/>
              <a:cs typeface="Caveat Medium"/>
              <a:sym typeface="Caveat Medium"/>
            </a:endParaRPr>
          </a:p>
        </p:txBody>
      </p:sp>
      <p:sp>
        <p:nvSpPr>
          <p:cNvPr id="170" name="Google Shape;170;p23"/>
          <p:cNvSpPr txBox="1"/>
          <p:nvPr/>
        </p:nvSpPr>
        <p:spPr>
          <a:xfrm>
            <a:off x="3032350" y="3309575"/>
            <a:ext cx="1307400" cy="1200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fr" sz="6600">
                <a:latin typeface="Caveat Medium"/>
                <a:ea typeface="Caveat Medium"/>
                <a:cs typeface="Caveat Medium"/>
                <a:sym typeface="Caveat Medium"/>
              </a:rPr>
              <a:t>3</a:t>
            </a:r>
            <a:endParaRPr sz="6600">
              <a:latin typeface="Caveat Medium"/>
              <a:ea typeface="Caveat Medium"/>
              <a:cs typeface="Caveat Medium"/>
              <a:sym typeface="Caveat Medium"/>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graphicFrame>
        <p:nvGraphicFramePr>
          <p:cNvPr id="59" name="Google Shape;59;p14"/>
          <p:cNvGraphicFramePr/>
          <p:nvPr/>
        </p:nvGraphicFramePr>
        <p:xfrm>
          <a:off x="217700" y="183675"/>
          <a:ext cx="3000000" cy="3000000"/>
        </p:xfrm>
        <a:graphic>
          <a:graphicData uri="http://schemas.openxmlformats.org/drawingml/2006/table">
            <a:tbl>
              <a:tblPr>
                <a:noFill/>
                <a:tableStyleId>{86501338-D84D-419D-91AA-B2C1231511E2}</a:tableStyleId>
              </a:tblPr>
              <a:tblGrid>
                <a:gridCol w="1449225"/>
                <a:gridCol w="1449225"/>
                <a:gridCol w="1449225"/>
                <a:gridCol w="1449225"/>
                <a:gridCol w="1449225"/>
                <a:gridCol w="1449225"/>
              </a:tblGrid>
              <a:tr h="1607975">
                <a:tc>
                  <a:txBody>
                    <a:bodyPr/>
                    <a:lstStyle/>
                    <a:p>
                      <a:pPr indent="0" lvl="0" marL="0" rtl="0" algn="ctr">
                        <a:spcBef>
                          <a:spcPts val="0"/>
                        </a:spcBef>
                        <a:spcAft>
                          <a:spcPts val="0"/>
                        </a:spcAft>
                        <a:buNone/>
                      </a:pPr>
                      <a:r>
                        <a:rPr i="1" lang="fr"/>
                        <a:t>Plage</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2</a:t>
                      </a:r>
                      <a:endParaRPr i="1"/>
                    </a:p>
                  </a:txBody>
                  <a:tcPr marT="91425" marB="91425" marR="91425" marL="91425"/>
                </a:tc>
                <a:tc>
                  <a:txBody>
                    <a:bodyPr/>
                    <a:lstStyle/>
                    <a:p>
                      <a:pPr indent="0" lvl="0" marL="0" rtl="0" algn="ctr">
                        <a:spcBef>
                          <a:spcPts val="0"/>
                        </a:spcBef>
                        <a:spcAft>
                          <a:spcPts val="0"/>
                        </a:spcAft>
                        <a:buNone/>
                      </a:pPr>
                      <a:r>
                        <a:rPr i="1" lang="fr"/>
                        <a:t>Montagne</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2</a:t>
                      </a:r>
                      <a:endParaRPr i="1"/>
                    </a:p>
                  </a:txBody>
                  <a:tcPr marT="91425" marB="91425" marR="91425" marL="91425"/>
                </a:tc>
                <a:tc>
                  <a:txBody>
                    <a:bodyPr/>
                    <a:lstStyle/>
                    <a:p>
                      <a:pPr indent="0" lvl="0" marL="0" rtl="0" algn="ctr">
                        <a:spcBef>
                          <a:spcPts val="0"/>
                        </a:spcBef>
                        <a:spcAft>
                          <a:spcPts val="0"/>
                        </a:spcAft>
                        <a:buNone/>
                      </a:pPr>
                      <a:r>
                        <a:rPr i="1" lang="fr"/>
                        <a:t>Forêt</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2</a:t>
                      </a:r>
                      <a:endParaRPr i="1"/>
                    </a:p>
                  </a:txBody>
                  <a:tcPr marT="91425" marB="91425" marR="91425" marL="91425"/>
                </a:tc>
                <a:tc>
                  <a:txBody>
                    <a:bodyPr/>
                    <a:lstStyle/>
                    <a:p>
                      <a:pPr indent="0" lvl="0" marL="0" rtl="0" algn="ctr">
                        <a:spcBef>
                          <a:spcPts val="0"/>
                        </a:spcBef>
                        <a:spcAft>
                          <a:spcPts val="0"/>
                        </a:spcAft>
                        <a:buNone/>
                      </a:pPr>
                      <a:r>
                        <a:rPr i="1" lang="fr"/>
                        <a:t>Strasbourg</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2</a:t>
                      </a:r>
                      <a:endParaRPr i="1"/>
                    </a:p>
                  </a:txBody>
                  <a:tcPr marT="91425" marB="91425" marR="91425" marL="91425"/>
                </a:tc>
                <a:tc>
                  <a:txBody>
                    <a:bodyPr/>
                    <a:lstStyle/>
                    <a:p>
                      <a:pPr indent="0" lvl="0" marL="0" rtl="0" algn="ctr">
                        <a:spcBef>
                          <a:spcPts val="0"/>
                        </a:spcBef>
                        <a:spcAft>
                          <a:spcPts val="0"/>
                        </a:spcAft>
                        <a:buNone/>
                      </a:pPr>
                      <a:r>
                        <a:rPr i="1" lang="fr"/>
                        <a:t>Lac</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1</a:t>
                      </a:r>
                      <a:endParaRPr i="1"/>
                    </a:p>
                  </a:txBody>
                  <a:tcPr marT="91425" marB="91425" marR="91425" marL="91425"/>
                </a:tc>
                <a:tc>
                  <a:txBody>
                    <a:bodyPr/>
                    <a:lstStyle/>
                    <a:p>
                      <a:pPr indent="0" lvl="0" marL="0" rtl="0" algn="ctr">
                        <a:spcBef>
                          <a:spcPts val="0"/>
                        </a:spcBef>
                        <a:spcAft>
                          <a:spcPts val="0"/>
                        </a:spcAft>
                        <a:buNone/>
                      </a:pPr>
                      <a:r>
                        <a:rPr i="1" lang="fr"/>
                        <a:t>Mont St-Michel</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3</a:t>
                      </a:r>
                      <a:endParaRPr i="1"/>
                    </a:p>
                  </a:txBody>
                  <a:tcPr marT="91425" marB="91425" marR="91425" marL="91425"/>
                </a:tc>
              </a:tr>
              <a:tr h="1546250">
                <a:tc>
                  <a:txBody>
                    <a:bodyPr/>
                    <a:lstStyle/>
                    <a:p>
                      <a:pPr indent="0" lvl="0" marL="0" rtl="0" algn="ctr">
                        <a:spcBef>
                          <a:spcPts val="0"/>
                        </a:spcBef>
                        <a:spcAft>
                          <a:spcPts val="0"/>
                        </a:spcAft>
                        <a:buNone/>
                      </a:pPr>
                      <a:r>
                        <a:rPr i="1" lang="fr"/>
                        <a:t>Désert</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1</a:t>
                      </a:r>
                      <a:endParaRPr i="1"/>
                    </a:p>
                  </a:txBody>
                  <a:tcPr marT="91425" marB="91425" marR="91425" marL="91425"/>
                </a:tc>
                <a:tc>
                  <a:txBody>
                    <a:bodyPr/>
                    <a:lstStyle/>
                    <a:p>
                      <a:pPr indent="0" lvl="0" marL="0" rtl="0" algn="ctr">
                        <a:spcBef>
                          <a:spcPts val="0"/>
                        </a:spcBef>
                        <a:spcAft>
                          <a:spcPts val="0"/>
                        </a:spcAft>
                        <a:buNone/>
                      </a:pPr>
                      <a:r>
                        <a:rPr i="1" lang="fr"/>
                        <a:t>Rivière</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2</a:t>
                      </a:r>
                      <a:endParaRPr i="1"/>
                    </a:p>
                  </a:txBody>
                  <a:tcPr marT="91425" marB="91425" marR="91425" marL="91425"/>
                </a:tc>
                <a:tc>
                  <a:txBody>
                    <a:bodyPr/>
                    <a:lstStyle/>
                    <a:p>
                      <a:pPr indent="0" lvl="0" marL="0" rtl="0" algn="ctr">
                        <a:spcBef>
                          <a:spcPts val="0"/>
                        </a:spcBef>
                        <a:spcAft>
                          <a:spcPts val="0"/>
                        </a:spcAft>
                        <a:buNone/>
                      </a:pPr>
                      <a:r>
                        <a:rPr i="1" lang="fr"/>
                        <a:t>Parc national du Perche</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3</a:t>
                      </a:r>
                      <a:endParaRPr i="1"/>
                    </a:p>
                  </a:txBody>
                  <a:tcPr marT="91425" marB="91425" marR="91425" marL="91425"/>
                </a:tc>
                <a:tc>
                  <a:txBody>
                    <a:bodyPr/>
                    <a:lstStyle/>
                    <a:p>
                      <a:pPr indent="0" lvl="0" marL="0" rtl="0" algn="ctr">
                        <a:spcBef>
                          <a:spcPts val="0"/>
                        </a:spcBef>
                        <a:spcAft>
                          <a:spcPts val="0"/>
                        </a:spcAft>
                        <a:buNone/>
                      </a:pPr>
                      <a:r>
                        <a:rPr i="1" lang="fr"/>
                        <a:t>Parc Naturel Régional des Boucles de la Seine Normande</a:t>
                      </a:r>
                      <a:endParaRPr i="1"/>
                    </a:p>
                    <a:p>
                      <a:pPr indent="0" lvl="0" marL="0" rtl="0" algn="ctr">
                        <a:spcBef>
                          <a:spcPts val="0"/>
                        </a:spcBef>
                        <a:spcAft>
                          <a:spcPts val="0"/>
                        </a:spcAft>
                        <a:buNone/>
                      </a:pPr>
                      <a:r>
                        <a:rPr i="1" lang="fr"/>
                        <a:t>4</a:t>
                      </a:r>
                      <a:endParaRPr i="1"/>
                    </a:p>
                  </a:txBody>
                  <a:tcPr marT="91425" marB="91425" marR="91425" marL="91425"/>
                </a:tc>
                <a:tc>
                  <a:txBody>
                    <a:bodyPr/>
                    <a:lstStyle/>
                    <a:p>
                      <a:pPr indent="0" lvl="0" marL="0" rtl="0" algn="ctr">
                        <a:spcBef>
                          <a:spcPts val="0"/>
                        </a:spcBef>
                        <a:spcAft>
                          <a:spcPts val="0"/>
                        </a:spcAft>
                        <a:buNone/>
                      </a:pPr>
                      <a:r>
                        <a:rPr i="1" lang="fr"/>
                        <a:t>Compiègne</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1</a:t>
                      </a:r>
                      <a:endParaRPr i="1"/>
                    </a:p>
                  </a:txBody>
                  <a:tcPr marT="91425" marB="91425" marR="91425" marL="91425"/>
                </a:tc>
                <a:tc>
                  <a:txBody>
                    <a:bodyPr/>
                    <a:lstStyle/>
                    <a:p>
                      <a:pPr indent="0" lvl="0" marL="0" rtl="0" algn="ctr">
                        <a:spcBef>
                          <a:spcPts val="0"/>
                        </a:spcBef>
                        <a:spcAft>
                          <a:spcPts val="0"/>
                        </a:spcAft>
                        <a:buNone/>
                      </a:pPr>
                      <a:r>
                        <a:rPr i="1" lang="fr"/>
                        <a:t>Chartres</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1</a:t>
                      </a:r>
                      <a:endParaRPr i="1"/>
                    </a:p>
                  </a:txBody>
                  <a:tcPr marT="91425" marB="91425" marR="91425" marL="91425"/>
                </a:tc>
              </a:tr>
              <a:tr h="1546250">
                <a:tc>
                  <a:txBody>
                    <a:bodyPr/>
                    <a:lstStyle/>
                    <a:p>
                      <a:pPr indent="0" lvl="0" marL="0" rtl="0" algn="ctr">
                        <a:spcBef>
                          <a:spcPts val="0"/>
                        </a:spcBef>
                        <a:spcAft>
                          <a:spcPts val="0"/>
                        </a:spcAft>
                        <a:buNone/>
                      </a:pPr>
                      <a:r>
                        <a:rPr i="1" lang="fr"/>
                        <a:t>Rouen</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1</a:t>
                      </a:r>
                      <a:endParaRPr i="1"/>
                    </a:p>
                  </a:txBody>
                  <a:tcPr marT="91425" marB="91425" marR="91425" marL="91425"/>
                </a:tc>
                <a:tc>
                  <a:txBody>
                    <a:bodyPr/>
                    <a:lstStyle/>
                    <a:p>
                      <a:pPr indent="0" lvl="0" marL="0" rtl="0" algn="ctr">
                        <a:spcBef>
                          <a:spcPts val="0"/>
                        </a:spcBef>
                        <a:spcAft>
                          <a:spcPts val="0"/>
                        </a:spcAft>
                        <a:buNone/>
                      </a:pPr>
                      <a:r>
                        <a:rPr i="1" lang="fr"/>
                        <a:t>Giverny</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2</a:t>
                      </a:r>
                      <a:endParaRPr i="1"/>
                    </a:p>
                  </a:txBody>
                  <a:tcPr marT="91425" marB="91425" marR="91425" marL="91425"/>
                </a:tc>
                <a:tc>
                  <a:txBody>
                    <a:bodyPr/>
                    <a:lstStyle/>
                    <a:p>
                      <a:pPr indent="0" lvl="0" marL="0" rtl="0" algn="ctr">
                        <a:spcBef>
                          <a:spcPts val="0"/>
                        </a:spcBef>
                        <a:spcAft>
                          <a:spcPts val="0"/>
                        </a:spcAft>
                        <a:buNone/>
                      </a:pPr>
                      <a:r>
                        <a:rPr i="1" lang="fr"/>
                        <a:t>Chantilly</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3</a:t>
                      </a:r>
                      <a:endParaRPr i="1"/>
                    </a:p>
                  </a:txBody>
                  <a:tcPr marT="91425" marB="91425" marR="91425" marL="91425"/>
                </a:tc>
                <a:tc>
                  <a:txBody>
                    <a:bodyPr/>
                    <a:lstStyle/>
                    <a:p>
                      <a:pPr indent="0" lvl="0" marL="0" rtl="0" algn="ctr">
                        <a:spcBef>
                          <a:spcPts val="0"/>
                        </a:spcBef>
                        <a:spcAft>
                          <a:spcPts val="0"/>
                        </a:spcAft>
                        <a:buNone/>
                      </a:pPr>
                      <a:r>
                        <a:rPr i="1" lang="fr"/>
                        <a:t>Honfleur</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1</a:t>
                      </a:r>
                      <a:endParaRPr i="1"/>
                    </a:p>
                  </a:txBody>
                  <a:tcPr marT="91425" marB="91425" marR="91425" marL="91425"/>
                </a:tc>
                <a:tc>
                  <a:txBody>
                    <a:bodyPr/>
                    <a:lstStyle/>
                    <a:p>
                      <a:pPr indent="0" lvl="0" marL="0" rtl="0" algn="ctr">
                        <a:spcBef>
                          <a:spcPts val="0"/>
                        </a:spcBef>
                        <a:spcAft>
                          <a:spcPts val="0"/>
                        </a:spcAft>
                        <a:buNone/>
                      </a:pPr>
                      <a:r>
                        <a:rPr i="1" lang="fr"/>
                        <a:t>Etretat</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2</a:t>
                      </a:r>
                      <a:endParaRPr i="1"/>
                    </a:p>
                  </a:txBody>
                  <a:tcPr marT="91425" marB="91425" marR="91425" marL="91425"/>
                </a:tc>
                <a:tc>
                  <a:txBody>
                    <a:bodyPr/>
                    <a:lstStyle/>
                    <a:p>
                      <a:pPr indent="0" lvl="0" marL="0" rtl="0" algn="ctr">
                        <a:spcBef>
                          <a:spcPts val="0"/>
                        </a:spcBef>
                        <a:spcAft>
                          <a:spcPts val="0"/>
                        </a:spcAft>
                        <a:buNone/>
                      </a:pPr>
                      <a:r>
                        <a:rPr i="1" lang="fr"/>
                        <a:t>Provins</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t/>
                      </a:r>
                      <a:endParaRPr i="1"/>
                    </a:p>
                    <a:p>
                      <a:pPr indent="0" lvl="0" marL="0" rtl="0" algn="ctr">
                        <a:spcBef>
                          <a:spcPts val="0"/>
                        </a:spcBef>
                        <a:spcAft>
                          <a:spcPts val="0"/>
                        </a:spcAft>
                        <a:buNone/>
                      </a:pPr>
                      <a:r>
                        <a:rPr i="1" lang="fr"/>
                        <a:t>3</a:t>
                      </a:r>
                      <a:endParaRPr i="1"/>
                    </a:p>
                  </a:txBody>
                  <a:tcPr marT="91425" marB="91425" marR="91425" marL="91425"/>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graphicFrame>
        <p:nvGraphicFramePr>
          <p:cNvPr id="64" name="Google Shape;64;p15"/>
          <p:cNvGraphicFramePr/>
          <p:nvPr/>
        </p:nvGraphicFramePr>
        <p:xfrm>
          <a:off x="217700" y="183675"/>
          <a:ext cx="3000000" cy="3000000"/>
        </p:xfrm>
        <a:graphic>
          <a:graphicData uri="http://schemas.openxmlformats.org/drawingml/2006/table">
            <a:tbl>
              <a:tblPr>
                <a:noFill/>
                <a:tableStyleId>{86501338-D84D-419D-91AA-B2C1231511E2}</a:tableStyleId>
              </a:tblPr>
              <a:tblGrid>
                <a:gridCol w="1449225"/>
                <a:gridCol w="1449225"/>
                <a:gridCol w="1449225"/>
                <a:gridCol w="1449225"/>
                <a:gridCol w="1449225"/>
                <a:gridCol w="1449225"/>
              </a:tblGrid>
              <a:tr h="1607975">
                <a:tc>
                  <a:txBody>
                    <a:bodyPr/>
                    <a:lstStyle/>
                    <a:p>
                      <a:pPr indent="0" lvl="0" marL="0" rtl="0" algn="ctr">
                        <a:spcBef>
                          <a:spcPts val="0"/>
                        </a:spcBef>
                        <a:spcAft>
                          <a:spcPts val="0"/>
                        </a:spcAft>
                        <a:buNone/>
                      </a:pPr>
                      <a:r>
                        <a:rPr b="1" lang="fr">
                          <a:solidFill>
                            <a:srgbClr val="1155CC"/>
                          </a:solidFill>
                        </a:rPr>
                        <a:t>TGV</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2</a:t>
                      </a:r>
                      <a:endParaRPr b="1">
                        <a:solidFill>
                          <a:srgbClr val="1155CC"/>
                        </a:solidFill>
                      </a:endParaRPr>
                    </a:p>
                  </a:txBody>
                  <a:tcPr marT="91425" marB="91425" marR="91425" marL="91425"/>
                </a:tc>
                <a:tc>
                  <a:txBody>
                    <a:bodyPr/>
                    <a:lstStyle/>
                    <a:p>
                      <a:pPr indent="0" lvl="0" marL="0" rtl="0" algn="ctr">
                        <a:spcBef>
                          <a:spcPts val="0"/>
                        </a:spcBef>
                        <a:spcAft>
                          <a:spcPts val="0"/>
                        </a:spcAft>
                        <a:buNone/>
                      </a:pPr>
                      <a:r>
                        <a:rPr b="1" lang="fr">
                          <a:solidFill>
                            <a:srgbClr val="1155CC"/>
                          </a:solidFill>
                        </a:rPr>
                        <a:t>Échasses</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3</a:t>
                      </a:r>
                      <a:endParaRPr b="1">
                        <a:solidFill>
                          <a:srgbClr val="1155CC"/>
                        </a:solidFill>
                      </a:endParaRPr>
                    </a:p>
                  </a:txBody>
                  <a:tcPr marT="91425" marB="91425" marR="91425" marL="91425"/>
                </a:tc>
                <a:tc>
                  <a:txBody>
                    <a:bodyPr/>
                    <a:lstStyle/>
                    <a:p>
                      <a:pPr indent="0" lvl="0" marL="0" rtl="0" algn="ctr">
                        <a:spcBef>
                          <a:spcPts val="0"/>
                        </a:spcBef>
                        <a:spcAft>
                          <a:spcPts val="0"/>
                        </a:spcAft>
                        <a:buNone/>
                      </a:pPr>
                      <a:r>
                        <a:rPr b="1" lang="fr">
                          <a:solidFill>
                            <a:srgbClr val="1155CC"/>
                          </a:solidFill>
                        </a:rPr>
                        <a:t>TER</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3</a:t>
                      </a:r>
                      <a:endParaRPr b="1">
                        <a:solidFill>
                          <a:srgbClr val="1155CC"/>
                        </a:solidFill>
                      </a:endParaRPr>
                    </a:p>
                  </a:txBody>
                  <a:tcPr marT="91425" marB="91425" marR="91425" marL="91425"/>
                </a:tc>
                <a:tc>
                  <a:txBody>
                    <a:bodyPr/>
                    <a:lstStyle/>
                    <a:p>
                      <a:pPr indent="0" lvl="0" marL="0" rtl="0" algn="ctr">
                        <a:spcBef>
                          <a:spcPts val="0"/>
                        </a:spcBef>
                        <a:spcAft>
                          <a:spcPts val="0"/>
                        </a:spcAft>
                        <a:buNone/>
                      </a:pPr>
                      <a:r>
                        <a:rPr b="1" lang="fr">
                          <a:solidFill>
                            <a:srgbClr val="1155CC"/>
                          </a:solidFill>
                        </a:rPr>
                        <a:t>Char à voile</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1</a:t>
                      </a:r>
                      <a:endParaRPr b="1">
                        <a:solidFill>
                          <a:srgbClr val="1155CC"/>
                        </a:solidFill>
                      </a:endParaRPr>
                    </a:p>
                  </a:txBody>
                  <a:tcPr marT="91425" marB="91425" marR="91425" marL="91425"/>
                </a:tc>
                <a:tc>
                  <a:txBody>
                    <a:bodyPr/>
                    <a:lstStyle/>
                    <a:p>
                      <a:pPr indent="0" lvl="0" marL="0" rtl="0" algn="ctr">
                        <a:spcBef>
                          <a:spcPts val="0"/>
                        </a:spcBef>
                        <a:spcAft>
                          <a:spcPts val="0"/>
                        </a:spcAft>
                        <a:buNone/>
                      </a:pPr>
                      <a:r>
                        <a:rPr b="1" lang="fr">
                          <a:solidFill>
                            <a:srgbClr val="1155CC"/>
                          </a:solidFill>
                        </a:rPr>
                        <a:t>Vélo</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4</a:t>
                      </a:r>
                      <a:endParaRPr b="1">
                        <a:solidFill>
                          <a:srgbClr val="1155CC"/>
                        </a:solidFill>
                      </a:endParaRPr>
                    </a:p>
                  </a:txBody>
                  <a:tcPr marT="91425" marB="91425" marR="91425" marL="91425"/>
                </a:tc>
                <a:tc>
                  <a:txBody>
                    <a:bodyPr/>
                    <a:lstStyle/>
                    <a:p>
                      <a:pPr indent="0" lvl="0" marL="0" rtl="0" algn="ctr">
                        <a:spcBef>
                          <a:spcPts val="0"/>
                        </a:spcBef>
                        <a:spcAft>
                          <a:spcPts val="0"/>
                        </a:spcAft>
                        <a:buNone/>
                      </a:pPr>
                      <a:r>
                        <a:rPr b="1" lang="fr">
                          <a:solidFill>
                            <a:srgbClr val="1155CC"/>
                          </a:solidFill>
                        </a:rPr>
                        <a:t>Bateau</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1</a:t>
                      </a:r>
                      <a:endParaRPr b="1">
                        <a:solidFill>
                          <a:srgbClr val="1155CC"/>
                        </a:solidFill>
                      </a:endParaRPr>
                    </a:p>
                  </a:txBody>
                  <a:tcPr marT="91425" marB="91425" marR="91425" marL="91425"/>
                </a:tc>
              </a:tr>
              <a:tr h="1546250">
                <a:tc>
                  <a:txBody>
                    <a:bodyPr/>
                    <a:lstStyle/>
                    <a:p>
                      <a:pPr indent="0" lvl="0" marL="0" rtl="0" algn="ctr">
                        <a:spcBef>
                          <a:spcPts val="0"/>
                        </a:spcBef>
                        <a:spcAft>
                          <a:spcPts val="0"/>
                        </a:spcAft>
                        <a:buNone/>
                      </a:pPr>
                      <a:r>
                        <a:rPr b="1" lang="fr">
                          <a:solidFill>
                            <a:srgbClr val="1155CC"/>
                          </a:solidFill>
                        </a:rPr>
                        <a:t>Avion</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3</a:t>
                      </a:r>
                      <a:endParaRPr b="1">
                        <a:solidFill>
                          <a:srgbClr val="1155CC"/>
                        </a:solidFill>
                      </a:endParaRPr>
                    </a:p>
                  </a:txBody>
                  <a:tcPr marT="91425" marB="91425" marR="91425" marL="91425"/>
                </a:tc>
                <a:tc>
                  <a:txBody>
                    <a:bodyPr/>
                    <a:lstStyle/>
                    <a:p>
                      <a:pPr indent="0" lvl="0" marL="0" rtl="0" algn="ctr">
                        <a:spcBef>
                          <a:spcPts val="0"/>
                        </a:spcBef>
                        <a:spcAft>
                          <a:spcPts val="0"/>
                        </a:spcAft>
                        <a:buNone/>
                      </a:pPr>
                      <a:r>
                        <a:rPr b="1" lang="fr">
                          <a:solidFill>
                            <a:srgbClr val="1155CC"/>
                          </a:solidFill>
                        </a:rPr>
                        <a:t>Fusée</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1</a:t>
                      </a:r>
                      <a:endParaRPr b="1">
                        <a:solidFill>
                          <a:srgbClr val="1155CC"/>
                        </a:solidFill>
                      </a:endParaRPr>
                    </a:p>
                  </a:txBody>
                  <a:tcPr marT="91425" marB="91425" marR="91425" marL="91425"/>
                </a:tc>
                <a:tc>
                  <a:txBody>
                    <a:bodyPr/>
                    <a:lstStyle/>
                    <a:p>
                      <a:pPr indent="0" lvl="0" marL="0" rtl="0" algn="ctr">
                        <a:spcBef>
                          <a:spcPts val="0"/>
                        </a:spcBef>
                        <a:spcAft>
                          <a:spcPts val="0"/>
                        </a:spcAft>
                        <a:buNone/>
                      </a:pPr>
                      <a:r>
                        <a:rPr b="1" lang="fr">
                          <a:solidFill>
                            <a:srgbClr val="1155CC"/>
                          </a:solidFill>
                        </a:rPr>
                        <a:t>Tramway</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1</a:t>
                      </a:r>
                      <a:endParaRPr b="1">
                        <a:solidFill>
                          <a:srgbClr val="1155CC"/>
                        </a:solidFill>
                      </a:endParaRPr>
                    </a:p>
                  </a:txBody>
                  <a:tcPr marT="91425" marB="91425" marR="91425" marL="91425"/>
                </a:tc>
                <a:tc>
                  <a:txBody>
                    <a:bodyPr/>
                    <a:lstStyle/>
                    <a:p>
                      <a:pPr indent="0" lvl="0" marL="0" rtl="0" algn="ctr">
                        <a:spcBef>
                          <a:spcPts val="0"/>
                        </a:spcBef>
                        <a:spcAft>
                          <a:spcPts val="0"/>
                        </a:spcAft>
                        <a:buNone/>
                      </a:pPr>
                      <a:r>
                        <a:rPr b="1" lang="fr">
                          <a:solidFill>
                            <a:srgbClr val="1155CC"/>
                          </a:solidFill>
                        </a:rPr>
                        <a:t>Tricycle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2</a:t>
                      </a:r>
                      <a:endParaRPr b="1">
                        <a:solidFill>
                          <a:srgbClr val="1155CC"/>
                        </a:solidFill>
                      </a:endParaRPr>
                    </a:p>
                  </a:txBody>
                  <a:tcPr marT="91425" marB="91425" marR="91425" marL="91425"/>
                </a:tc>
                <a:tc>
                  <a:txBody>
                    <a:bodyPr/>
                    <a:lstStyle/>
                    <a:p>
                      <a:pPr indent="0" lvl="0" marL="0" rtl="0" algn="ctr">
                        <a:spcBef>
                          <a:spcPts val="0"/>
                        </a:spcBef>
                        <a:spcAft>
                          <a:spcPts val="0"/>
                        </a:spcAft>
                        <a:buNone/>
                      </a:pPr>
                      <a:r>
                        <a:rPr b="1" lang="fr">
                          <a:solidFill>
                            <a:srgbClr val="1155CC"/>
                          </a:solidFill>
                        </a:rPr>
                        <a:t>Trottinette</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2</a:t>
                      </a:r>
                      <a:endParaRPr b="1">
                        <a:solidFill>
                          <a:srgbClr val="1155CC"/>
                        </a:solidFill>
                      </a:endParaRPr>
                    </a:p>
                  </a:txBody>
                  <a:tcPr marT="91425" marB="91425" marR="91425" marL="91425"/>
                </a:tc>
                <a:tc>
                  <a:txBody>
                    <a:bodyPr/>
                    <a:lstStyle/>
                    <a:p>
                      <a:pPr indent="0" lvl="0" marL="0" rtl="0" algn="ctr">
                        <a:spcBef>
                          <a:spcPts val="0"/>
                        </a:spcBef>
                        <a:spcAft>
                          <a:spcPts val="0"/>
                        </a:spcAft>
                        <a:buNone/>
                      </a:pPr>
                      <a:r>
                        <a:rPr b="1" lang="fr">
                          <a:solidFill>
                            <a:srgbClr val="1155CC"/>
                          </a:solidFill>
                        </a:rPr>
                        <a:t>Marche</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3</a:t>
                      </a:r>
                      <a:endParaRPr b="1">
                        <a:solidFill>
                          <a:srgbClr val="1155CC"/>
                        </a:solidFill>
                      </a:endParaRPr>
                    </a:p>
                  </a:txBody>
                  <a:tcPr marT="91425" marB="91425" marR="91425" marL="91425"/>
                </a:tc>
              </a:tr>
              <a:tr h="1546250">
                <a:tc>
                  <a:txBody>
                    <a:bodyPr/>
                    <a:lstStyle/>
                    <a:p>
                      <a:pPr indent="0" lvl="0" marL="0" rtl="0" algn="ctr">
                        <a:spcBef>
                          <a:spcPts val="0"/>
                        </a:spcBef>
                        <a:spcAft>
                          <a:spcPts val="0"/>
                        </a:spcAft>
                        <a:buNone/>
                      </a:pPr>
                      <a:r>
                        <a:rPr b="1" lang="fr">
                          <a:solidFill>
                            <a:srgbClr val="1155CC"/>
                          </a:solidFill>
                        </a:rPr>
                        <a:t>Taxi</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1</a:t>
                      </a:r>
                      <a:endParaRPr b="1">
                        <a:solidFill>
                          <a:srgbClr val="1155CC"/>
                        </a:solidFill>
                      </a:endParaRPr>
                    </a:p>
                  </a:txBody>
                  <a:tcPr marT="91425" marB="91425" marR="91425" marL="91425"/>
                </a:tc>
                <a:tc>
                  <a:txBody>
                    <a:bodyPr/>
                    <a:lstStyle/>
                    <a:p>
                      <a:pPr indent="0" lvl="0" marL="0" rtl="0" algn="ctr">
                        <a:spcBef>
                          <a:spcPts val="0"/>
                        </a:spcBef>
                        <a:spcAft>
                          <a:spcPts val="0"/>
                        </a:spcAft>
                        <a:buNone/>
                      </a:pPr>
                      <a:r>
                        <a:rPr b="1" lang="fr">
                          <a:solidFill>
                            <a:srgbClr val="1155CC"/>
                          </a:solidFill>
                        </a:rPr>
                        <a:t>Camping-Car</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2</a:t>
                      </a:r>
                      <a:endParaRPr b="1">
                        <a:solidFill>
                          <a:srgbClr val="1155CC"/>
                        </a:solidFill>
                      </a:endParaRPr>
                    </a:p>
                  </a:txBody>
                  <a:tcPr marT="91425" marB="91425" marR="91425" marL="91425"/>
                </a:tc>
                <a:tc>
                  <a:txBody>
                    <a:bodyPr/>
                    <a:lstStyle/>
                    <a:p>
                      <a:pPr indent="0" lvl="0" marL="0" rtl="0" algn="ctr">
                        <a:spcBef>
                          <a:spcPts val="0"/>
                        </a:spcBef>
                        <a:spcAft>
                          <a:spcPts val="0"/>
                        </a:spcAft>
                        <a:buNone/>
                      </a:pPr>
                      <a:r>
                        <a:rPr b="1" lang="fr">
                          <a:solidFill>
                            <a:srgbClr val="1155CC"/>
                          </a:solidFill>
                        </a:rPr>
                        <a:t>Covoiturage</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3</a:t>
                      </a:r>
                      <a:endParaRPr b="1">
                        <a:solidFill>
                          <a:srgbClr val="1155CC"/>
                        </a:solidFill>
                      </a:endParaRPr>
                    </a:p>
                  </a:txBody>
                  <a:tcPr marT="91425" marB="91425" marR="91425" marL="91425"/>
                </a:tc>
                <a:tc>
                  <a:txBody>
                    <a:bodyPr/>
                    <a:lstStyle/>
                    <a:p>
                      <a:pPr indent="0" lvl="0" marL="0" rtl="0" algn="ctr">
                        <a:spcBef>
                          <a:spcPts val="0"/>
                        </a:spcBef>
                        <a:spcAft>
                          <a:spcPts val="0"/>
                        </a:spcAft>
                        <a:buNone/>
                      </a:pPr>
                      <a:r>
                        <a:rPr b="1" lang="fr">
                          <a:solidFill>
                            <a:srgbClr val="1155CC"/>
                          </a:solidFill>
                        </a:rPr>
                        <a:t>Hélicoptère</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1</a:t>
                      </a:r>
                      <a:endParaRPr b="1">
                        <a:solidFill>
                          <a:srgbClr val="1155CC"/>
                        </a:solidFill>
                      </a:endParaRPr>
                    </a:p>
                  </a:txBody>
                  <a:tcPr marT="91425" marB="91425" marR="91425" marL="91425"/>
                </a:tc>
                <a:tc>
                  <a:txBody>
                    <a:bodyPr/>
                    <a:lstStyle/>
                    <a:p>
                      <a:pPr indent="0" lvl="0" marL="0" rtl="0" algn="ctr">
                        <a:spcBef>
                          <a:spcPts val="0"/>
                        </a:spcBef>
                        <a:spcAft>
                          <a:spcPts val="0"/>
                        </a:spcAft>
                        <a:buNone/>
                      </a:pPr>
                      <a:r>
                        <a:rPr b="1" lang="fr">
                          <a:solidFill>
                            <a:srgbClr val="1155CC"/>
                          </a:solidFill>
                        </a:rPr>
                        <a:t>Camion</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2</a:t>
                      </a:r>
                      <a:endParaRPr b="1">
                        <a:solidFill>
                          <a:srgbClr val="1155CC"/>
                        </a:solidFill>
                      </a:endParaRPr>
                    </a:p>
                  </a:txBody>
                  <a:tcPr marT="91425" marB="91425" marR="91425" marL="91425"/>
                </a:tc>
                <a:tc>
                  <a:txBody>
                    <a:bodyPr/>
                    <a:lstStyle/>
                    <a:p>
                      <a:pPr indent="0" lvl="0" marL="0" rtl="0" algn="ctr">
                        <a:spcBef>
                          <a:spcPts val="0"/>
                        </a:spcBef>
                        <a:spcAft>
                          <a:spcPts val="0"/>
                        </a:spcAft>
                        <a:buNone/>
                      </a:pPr>
                      <a:r>
                        <a:rPr b="1" lang="fr">
                          <a:solidFill>
                            <a:srgbClr val="1155CC"/>
                          </a:solidFill>
                        </a:rPr>
                        <a:t>Vescargot</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3</a:t>
                      </a:r>
                      <a:endParaRPr b="1">
                        <a:solidFill>
                          <a:srgbClr val="1155CC"/>
                        </a:solidFill>
                      </a:endParaRPr>
                    </a:p>
                  </a:txBody>
                  <a:tcPr marT="91425" marB="91425" marR="91425" marL="91425"/>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graphicFrame>
        <p:nvGraphicFramePr>
          <p:cNvPr id="69" name="Google Shape;69;p16"/>
          <p:cNvGraphicFramePr/>
          <p:nvPr/>
        </p:nvGraphicFramePr>
        <p:xfrm>
          <a:off x="217700" y="183675"/>
          <a:ext cx="3000000" cy="3000000"/>
        </p:xfrm>
        <a:graphic>
          <a:graphicData uri="http://schemas.openxmlformats.org/drawingml/2006/table">
            <a:tbl>
              <a:tblPr>
                <a:noFill/>
                <a:tableStyleId>{86501338-D84D-419D-91AA-B2C1231511E2}</a:tableStyleId>
              </a:tblPr>
              <a:tblGrid>
                <a:gridCol w="1449225"/>
                <a:gridCol w="1449225"/>
                <a:gridCol w="1449225"/>
                <a:gridCol w="1449225"/>
                <a:gridCol w="1449225"/>
                <a:gridCol w="1449225"/>
              </a:tblGrid>
              <a:tr h="1607975">
                <a:tc>
                  <a:txBody>
                    <a:bodyPr/>
                    <a:lstStyle/>
                    <a:p>
                      <a:pPr indent="0" lvl="0" marL="0" rtl="0" algn="ctr">
                        <a:spcBef>
                          <a:spcPts val="0"/>
                        </a:spcBef>
                        <a:spcAft>
                          <a:spcPts val="0"/>
                        </a:spcAft>
                        <a:buNone/>
                      </a:pPr>
                      <a:r>
                        <a:rPr b="1" lang="fr">
                          <a:solidFill>
                            <a:srgbClr val="1155CC"/>
                          </a:solidFill>
                        </a:rPr>
                        <a:t>TGV</a:t>
                      </a:r>
                      <a:endParaRPr b="1" u="sng">
                        <a:solidFill>
                          <a:srgbClr val="0000FF"/>
                        </a:solidFill>
                      </a:endParaRPr>
                    </a:p>
                    <a:p>
                      <a:pPr indent="0" lvl="0" marL="0" rtl="0" algn="ctr">
                        <a:spcBef>
                          <a:spcPts val="0"/>
                        </a:spcBef>
                        <a:spcAft>
                          <a:spcPts val="0"/>
                        </a:spcAft>
                        <a:buNone/>
                      </a:pPr>
                      <a:r>
                        <a:t/>
                      </a:r>
                      <a:endParaRPr b="1" u="sng">
                        <a:solidFill>
                          <a:srgbClr val="0000FF"/>
                        </a:solidFill>
                      </a:endParaRPr>
                    </a:p>
                    <a:p>
                      <a:pPr indent="0" lvl="0" marL="0" rtl="0" algn="ctr">
                        <a:spcBef>
                          <a:spcPts val="0"/>
                        </a:spcBef>
                        <a:spcAft>
                          <a:spcPts val="0"/>
                        </a:spcAft>
                        <a:buNone/>
                      </a:pPr>
                      <a:r>
                        <a:t/>
                      </a:r>
                      <a:endParaRPr b="1" u="sng">
                        <a:solidFill>
                          <a:srgbClr val="0000FF"/>
                        </a:solidFill>
                      </a:endParaRPr>
                    </a:p>
                    <a:p>
                      <a:pPr indent="0" lvl="0" marL="0" rtl="0" algn="ctr">
                        <a:spcBef>
                          <a:spcPts val="0"/>
                        </a:spcBef>
                        <a:spcAft>
                          <a:spcPts val="0"/>
                        </a:spcAft>
                        <a:buNone/>
                      </a:pPr>
                      <a:r>
                        <a:t/>
                      </a:r>
                      <a:endParaRPr b="1" u="sng">
                        <a:solidFill>
                          <a:srgbClr val="0000FF"/>
                        </a:solidFill>
                      </a:endParaRPr>
                    </a:p>
                    <a:p>
                      <a:pPr indent="0" lvl="0" marL="0" rtl="0" algn="ctr">
                        <a:spcBef>
                          <a:spcPts val="0"/>
                        </a:spcBef>
                        <a:spcAft>
                          <a:spcPts val="0"/>
                        </a:spcAft>
                        <a:buNone/>
                      </a:pPr>
                      <a:r>
                        <a:t/>
                      </a:r>
                      <a:endParaRPr b="1" u="sng">
                        <a:solidFill>
                          <a:srgbClr val="0000FF"/>
                        </a:solidFill>
                      </a:endParaRPr>
                    </a:p>
                    <a:p>
                      <a:pPr indent="0" lvl="0" marL="0" rtl="0" algn="ctr">
                        <a:spcBef>
                          <a:spcPts val="0"/>
                        </a:spcBef>
                        <a:spcAft>
                          <a:spcPts val="0"/>
                        </a:spcAft>
                        <a:buNone/>
                      </a:pPr>
                      <a:r>
                        <a:rPr b="1" lang="fr">
                          <a:solidFill>
                            <a:srgbClr val="1155CC"/>
                          </a:solidFill>
                        </a:rPr>
                        <a:t>2</a:t>
                      </a:r>
                      <a:endParaRPr b="1">
                        <a:solidFill>
                          <a:srgbClr val="1155CC"/>
                        </a:solidFill>
                      </a:endParaRPr>
                    </a:p>
                  </a:txBody>
                  <a:tcPr marT="91425" marB="91425" marR="91425" marL="91425"/>
                </a:tc>
                <a:tc>
                  <a:txBody>
                    <a:bodyPr/>
                    <a:lstStyle/>
                    <a:p>
                      <a:pPr indent="0" lvl="0" marL="0" rtl="0" algn="ctr">
                        <a:spcBef>
                          <a:spcPts val="0"/>
                        </a:spcBef>
                        <a:spcAft>
                          <a:spcPts val="0"/>
                        </a:spcAft>
                        <a:buNone/>
                      </a:pPr>
                      <a:r>
                        <a:rPr b="1" lang="fr">
                          <a:solidFill>
                            <a:srgbClr val="1155CC"/>
                          </a:solidFill>
                        </a:rPr>
                        <a:t>Métro</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3</a:t>
                      </a:r>
                      <a:endParaRPr b="1">
                        <a:solidFill>
                          <a:srgbClr val="1155CC"/>
                        </a:solidFill>
                      </a:endParaRPr>
                    </a:p>
                  </a:txBody>
                  <a:tcPr marT="91425" marB="91425" marR="91425" marL="91425"/>
                </a:tc>
                <a:tc>
                  <a:txBody>
                    <a:bodyPr/>
                    <a:lstStyle/>
                    <a:p>
                      <a:pPr indent="0" lvl="0" marL="0" rtl="0" algn="ctr">
                        <a:spcBef>
                          <a:spcPts val="0"/>
                        </a:spcBef>
                        <a:spcAft>
                          <a:spcPts val="0"/>
                        </a:spcAft>
                        <a:buNone/>
                      </a:pPr>
                      <a:r>
                        <a:rPr b="1" lang="fr">
                          <a:solidFill>
                            <a:srgbClr val="1155CC"/>
                          </a:solidFill>
                        </a:rPr>
                        <a:t>TER</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3</a:t>
                      </a:r>
                      <a:endParaRPr b="1">
                        <a:solidFill>
                          <a:srgbClr val="1155CC"/>
                        </a:solidFill>
                      </a:endParaRPr>
                    </a:p>
                  </a:txBody>
                  <a:tcPr marT="91425" marB="91425" marR="91425" marL="91425"/>
                </a:tc>
                <a:tc>
                  <a:txBody>
                    <a:bodyPr/>
                    <a:lstStyle/>
                    <a:p>
                      <a:pPr indent="0" lvl="0" marL="0" rtl="0" algn="ctr">
                        <a:spcBef>
                          <a:spcPts val="0"/>
                        </a:spcBef>
                        <a:spcAft>
                          <a:spcPts val="0"/>
                        </a:spcAft>
                        <a:buNone/>
                      </a:pPr>
                      <a:r>
                        <a:rPr b="1" lang="fr">
                          <a:solidFill>
                            <a:srgbClr val="1155CC"/>
                          </a:solidFill>
                        </a:rPr>
                        <a:t>Intercités</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1</a:t>
                      </a:r>
                      <a:endParaRPr b="1">
                        <a:solidFill>
                          <a:srgbClr val="1155CC"/>
                        </a:solidFill>
                      </a:endParaRPr>
                    </a:p>
                  </a:txBody>
                  <a:tcPr marT="91425" marB="91425" marR="91425" marL="91425"/>
                </a:tc>
                <a:tc>
                  <a:txBody>
                    <a:bodyPr/>
                    <a:lstStyle/>
                    <a:p>
                      <a:pPr indent="0" lvl="0" marL="0" rtl="0" algn="ctr">
                        <a:spcBef>
                          <a:spcPts val="0"/>
                        </a:spcBef>
                        <a:spcAft>
                          <a:spcPts val="0"/>
                        </a:spcAft>
                        <a:buNone/>
                      </a:pPr>
                      <a:r>
                        <a:rPr b="1" lang="fr">
                          <a:solidFill>
                            <a:srgbClr val="1155CC"/>
                          </a:solidFill>
                        </a:rPr>
                        <a:t>Vélo</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4</a:t>
                      </a:r>
                      <a:endParaRPr b="1">
                        <a:solidFill>
                          <a:srgbClr val="1155CC"/>
                        </a:solidFill>
                      </a:endParaRPr>
                    </a:p>
                  </a:txBody>
                  <a:tcPr marT="91425" marB="91425" marR="91425" marL="91425"/>
                </a:tc>
                <a:tc>
                  <a:txBody>
                    <a:bodyPr/>
                    <a:lstStyle/>
                    <a:p>
                      <a:pPr indent="0" lvl="0" marL="0" rtl="0" algn="ctr">
                        <a:spcBef>
                          <a:spcPts val="0"/>
                        </a:spcBef>
                        <a:spcAft>
                          <a:spcPts val="0"/>
                        </a:spcAft>
                        <a:buNone/>
                      </a:pPr>
                      <a:r>
                        <a:rPr b="1" lang="fr">
                          <a:solidFill>
                            <a:srgbClr val="1155CC"/>
                          </a:solidFill>
                        </a:rPr>
                        <a:t>Bateau</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1</a:t>
                      </a:r>
                      <a:endParaRPr b="1">
                        <a:solidFill>
                          <a:srgbClr val="1155CC"/>
                        </a:solidFill>
                      </a:endParaRPr>
                    </a:p>
                  </a:txBody>
                  <a:tcPr marT="91425" marB="91425" marR="91425" marL="91425"/>
                </a:tc>
              </a:tr>
              <a:tr h="1546250">
                <a:tc>
                  <a:txBody>
                    <a:bodyPr/>
                    <a:lstStyle/>
                    <a:p>
                      <a:pPr indent="0" lvl="0" marL="0" rtl="0" algn="ctr">
                        <a:spcBef>
                          <a:spcPts val="0"/>
                        </a:spcBef>
                        <a:spcAft>
                          <a:spcPts val="0"/>
                        </a:spcAft>
                        <a:buNone/>
                      </a:pPr>
                      <a:r>
                        <a:rPr b="1" lang="fr">
                          <a:solidFill>
                            <a:srgbClr val="1155CC"/>
                          </a:solidFill>
                        </a:rPr>
                        <a:t>Avion</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3</a:t>
                      </a:r>
                      <a:endParaRPr b="1">
                        <a:solidFill>
                          <a:srgbClr val="1155CC"/>
                        </a:solidFill>
                      </a:endParaRPr>
                    </a:p>
                  </a:txBody>
                  <a:tcPr marT="91425" marB="91425" marR="91425" marL="91425"/>
                </a:tc>
                <a:tc>
                  <a:txBody>
                    <a:bodyPr/>
                    <a:lstStyle/>
                    <a:p>
                      <a:pPr indent="0" lvl="0" marL="0" rtl="0" algn="ctr">
                        <a:spcBef>
                          <a:spcPts val="0"/>
                        </a:spcBef>
                        <a:spcAft>
                          <a:spcPts val="0"/>
                        </a:spcAft>
                        <a:buNone/>
                      </a:pPr>
                      <a:r>
                        <a:rPr b="1" lang="fr">
                          <a:solidFill>
                            <a:srgbClr val="1155CC"/>
                          </a:solidFill>
                        </a:rPr>
                        <a:t>Fusée</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1</a:t>
                      </a:r>
                      <a:endParaRPr b="1">
                        <a:solidFill>
                          <a:srgbClr val="1155CC"/>
                        </a:solidFill>
                      </a:endParaRPr>
                    </a:p>
                  </a:txBody>
                  <a:tcPr marT="91425" marB="91425" marR="91425" marL="91425"/>
                </a:tc>
                <a:tc>
                  <a:txBody>
                    <a:bodyPr/>
                    <a:lstStyle/>
                    <a:p>
                      <a:pPr indent="0" lvl="0" marL="0" rtl="0" algn="ctr">
                        <a:spcBef>
                          <a:spcPts val="0"/>
                        </a:spcBef>
                        <a:spcAft>
                          <a:spcPts val="0"/>
                        </a:spcAft>
                        <a:buNone/>
                      </a:pPr>
                      <a:r>
                        <a:rPr b="1" lang="fr">
                          <a:solidFill>
                            <a:srgbClr val="1155CC"/>
                          </a:solidFill>
                        </a:rPr>
                        <a:t>Tramway</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1</a:t>
                      </a:r>
                      <a:endParaRPr b="1">
                        <a:solidFill>
                          <a:srgbClr val="1155CC"/>
                        </a:solidFill>
                      </a:endParaRPr>
                    </a:p>
                  </a:txBody>
                  <a:tcPr marT="91425" marB="91425" marR="91425" marL="91425"/>
                </a:tc>
                <a:tc>
                  <a:txBody>
                    <a:bodyPr/>
                    <a:lstStyle/>
                    <a:p>
                      <a:pPr indent="0" lvl="0" marL="0" rtl="0" algn="ctr">
                        <a:spcBef>
                          <a:spcPts val="0"/>
                        </a:spcBef>
                        <a:spcAft>
                          <a:spcPts val="0"/>
                        </a:spcAft>
                        <a:buNone/>
                      </a:pPr>
                      <a:r>
                        <a:rPr b="1" lang="fr">
                          <a:solidFill>
                            <a:srgbClr val="1155CC"/>
                          </a:solidFill>
                        </a:rPr>
                        <a:t>Tricycle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2</a:t>
                      </a:r>
                      <a:endParaRPr b="1">
                        <a:solidFill>
                          <a:srgbClr val="1155CC"/>
                        </a:solidFill>
                      </a:endParaRPr>
                    </a:p>
                  </a:txBody>
                  <a:tcPr marT="91425" marB="91425" marR="91425" marL="91425"/>
                </a:tc>
                <a:tc>
                  <a:txBody>
                    <a:bodyPr/>
                    <a:lstStyle/>
                    <a:p>
                      <a:pPr indent="0" lvl="0" marL="0" rtl="0" algn="ctr">
                        <a:spcBef>
                          <a:spcPts val="0"/>
                        </a:spcBef>
                        <a:spcAft>
                          <a:spcPts val="0"/>
                        </a:spcAft>
                        <a:buNone/>
                      </a:pPr>
                      <a:r>
                        <a:rPr b="1" lang="fr">
                          <a:solidFill>
                            <a:srgbClr val="1155CC"/>
                          </a:solidFill>
                        </a:rPr>
                        <a:t>Trottinette</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2</a:t>
                      </a:r>
                      <a:endParaRPr b="1">
                        <a:solidFill>
                          <a:srgbClr val="1155CC"/>
                        </a:solidFill>
                      </a:endParaRPr>
                    </a:p>
                  </a:txBody>
                  <a:tcPr marT="91425" marB="91425" marR="91425" marL="91425"/>
                </a:tc>
                <a:tc>
                  <a:txBody>
                    <a:bodyPr/>
                    <a:lstStyle/>
                    <a:p>
                      <a:pPr indent="0" lvl="0" marL="0" rtl="0" algn="ctr">
                        <a:spcBef>
                          <a:spcPts val="0"/>
                        </a:spcBef>
                        <a:spcAft>
                          <a:spcPts val="0"/>
                        </a:spcAft>
                        <a:buNone/>
                      </a:pPr>
                      <a:r>
                        <a:rPr b="1" lang="fr">
                          <a:solidFill>
                            <a:srgbClr val="1155CC"/>
                          </a:solidFill>
                        </a:rPr>
                        <a:t>Marche</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3</a:t>
                      </a:r>
                      <a:endParaRPr b="1">
                        <a:solidFill>
                          <a:srgbClr val="1155CC"/>
                        </a:solidFill>
                      </a:endParaRPr>
                    </a:p>
                  </a:txBody>
                  <a:tcPr marT="91425" marB="91425" marR="91425" marL="91425"/>
                </a:tc>
              </a:tr>
              <a:tr h="1546250">
                <a:tc>
                  <a:txBody>
                    <a:bodyPr/>
                    <a:lstStyle/>
                    <a:p>
                      <a:pPr indent="0" lvl="0" marL="0" rtl="0" algn="ctr">
                        <a:spcBef>
                          <a:spcPts val="0"/>
                        </a:spcBef>
                        <a:spcAft>
                          <a:spcPts val="0"/>
                        </a:spcAft>
                        <a:buNone/>
                      </a:pPr>
                      <a:r>
                        <a:rPr b="1" lang="fr">
                          <a:solidFill>
                            <a:srgbClr val="1155CC"/>
                          </a:solidFill>
                        </a:rPr>
                        <a:t>Taxi</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1</a:t>
                      </a:r>
                      <a:endParaRPr b="1">
                        <a:solidFill>
                          <a:srgbClr val="1155CC"/>
                        </a:solidFill>
                      </a:endParaRPr>
                    </a:p>
                  </a:txBody>
                  <a:tcPr marT="91425" marB="91425" marR="91425" marL="91425"/>
                </a:tc>
                <a:tc>
                  <a:txBody>
                    <a:bodyPr/>
                    <a:lstStyle/>
                    <a:p>
                      <a:pPr indent="0" lvl="0" marL="0" rtl="0" algn="ctr">
                        <a:spcBef>
                          <a:spcPts val="0"/>
                        </a:spcBef>
                        <a:spcAft>
                          <a:spcPts val="0"/>
                        </a:spcAft>
                        <a:buNone/>
                      </a:pPr>
                      <a:r>
                        <a:rPr b="1" lang="fr">
                          <a:solidFill>
                            <a:srgbClr val="1155CC"/>
                          </a:solidFill>
                        </a:rPr>
                        <a:t>Camping Car</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2</a:t>
                      </a:r>
                      <a:endParaRPr b="1">
                        <a:solidFill>
                          <a:srgbClr val="1155CC"/>
                        </a:solidFill>
                      </a:endParaRPr>
                    </a:p>
                  </a:txBody>
                  <a:tcPr marT="91425" marB="91425" marR="91425" marL="91425"/>
                </a:tc>
                <a:tc>
                  <a:txBody>
                    <a:bodyPr/>
                    <a:lstStyle/>
                    <a:p>
                      <a:pPr indent="0" lvl="0" marL="0" rtl="0" algn="ctr">
                        <a:spcBef>
                          <a:spcPts val="0"/>
                        </a:spcBef>
                        <a:spcAft>
                          <a:spcPts val="0"/>
                        </a:spcAft>
                        <a:buNone/>
                      </a:pPr>
                      <a:r>
                        <a:rPr b="1" lang="fr">
                          <a:solidFill>
                            <a:srgbClr val="1155CC"/>
                          </a:solidFill>
                        </a:rPr>
                        <a:t>Covoiturage</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3</a:t>
                      </a:r>
                      <a:endParaRPr b="1">
                        <a:solidFill>
                          <a:srgbClr val="1155CC"/>
                        </a:solidFill>
                      </a:endParaRPr>
                    </a:p>
                  </a:txBody>
                  <a:tcPr marT="91425" marB="91425" marR="91425" marL="91425"/>
                </a:tc>
                <a:tc>
                  <a:txBody>
                    <a:bodyPr/>
                    <a:lstStyle/>
                    <a:p>
                      <a:pPr indent="0" lvl="0" marL="0" rtl="0" algn="ctr">
                        <a:spcBef>
                          <a:spcPts val="0"/>
                        </a:spcBef>
                        <a:spcAft>
                          <a:spcPts val="0"/>
                        </a:spcAft>
                        <a:buNone/>
                      </a:pPr>
                      <a:r>
                        <a:rPr b="1" lang="fr">
                          <a:solidFill>
                            <a:srgbClr val="1155CC"/>
                          </a:solidFill>
                        </a:rPr>
                        <a:t>Hélicoptère</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1</a:t>
                      </a:r>
                      <a:endParaRPr b="1">
                        <a:solidFill>
                          <a:srgbClr val="1155CC"/>
                        </a:solidFill>
                      </a:endParaRPr>
                    </a:p>
                  </a:txBody>
                  <a:tcPr marT="91425" marB="91425" marR="91425" marL="91425"/>
                </a:tc>
                <a:tc>
                  <a:txBody>
                    <a:bodyPr/>
                    <a:lstStyle/>
                    <a:p>
                      <a:pPr indent="0" lvl="0" marL="0" rtl="0" algn="ctr">
                        <a:spcBef>
                          <a:spcPts val="0"/>
                        </a:spcBef>
                        <a:spcAft>
                          <a:spcPts val="0"/>
                        </a:spcAft>
                        <a:buNone/>
                      </a:pPr>
                      <a:r>
                        <a:rPr b="1" lang="fr">
                          <a:solidFill>
                            <a:srgbClr val="1155CC"/>
                          </a:solidFill>
                        </a:rPr>
                        <a:t>Camion</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2</a:t>
                      </a:r>
                      <a:endParaRPr b="1">
                        <a:solidFill>
                          <a:srgbClr val="1155CC"/>
                        </a:solidFill>
                      </a:endParaRPr>
                    </a:p>
                  </a:txBody>
                  <a:tcPr marT="91425" marB="91425" marR="91425" marL="91425"/>
                </a:tc>
                <a:tc>
                  <a:txBody>
                    <a:bodyPr/>
                    <a:lstStyle/>
                    <a:p>
                      <a:pPr indent="0" lvl="0" marL="0" rtl="0" algn="ctr">
                        <a:spcBef>
                          <a:spcPts val="0"/>
                        </a:spcBef>
                        <a:spcAft>
                          <a:spcPts val="0"/>
                        </a:spcAft>
                        <a:buNone/>
                      </a:pPr>
                      <a:r>
                        <a:rPr b="1" lang="fr">
                          <a:solidFill>
                            <a:srgbClr val="1155CC"/>
                          </a:solidFill>
                        </a:rPr>
                        <a:t>Vescargot</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t/>
                      </a:r>
                      <a:endParaRPr b="1">
                        <a:solidFill>
                          <a:srgbClr val="1155CC"/>
                        </a:solidFill>
                      </a:endParaRPr>
                    </a:p>
                    <a:p>
                      <a:pPr indent="0" lvl="0" marL="0" rtl="0" algn="ctr">
                        <a:spcBef>
                          <a:spcPts val="0"/>
                        </a:spcBef>
                        <a:spcAft>
                          <a:spcPts val="0"/>
                        </a:spcAft>
                        <a:buNone/>
                      </a:pPr>
                      <a:r>
                        <a:rPr b="1" lang="fr">
                          <a:solidFill>
                            <a:srgbClr val="1155CC"/>
                          </a:solidFill>
                        </a:rPr>
                        <a:t>3</a:t>
                      </a:r>
                      <a:endParaRPr b="1">
                        <a:solidFill>
                          <a:srgbClr val="1155CC"/>
                        </a:solidFill>
                      </a:endParaRPr>
                    </a:p>
                  </a:txBody>
                  <a:tcPr marT="91425" marB="91425" marR="91425" marL="91425"/>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graphicFrame>
        <p:nvGraphicFramePr>
          <p:cNvPr id="74" name="Google Shape;74;p17"/>
          <p:cNvGraphicFramePr/>
          <p:nvPr/>
        </p:nvGraphicFramePr>
        <p:xfrm>
          <a:off x="217700" y="183675"/>
          <a:ext cx="3000000" cy="3000000"/>
        </p:xfrm>
        <a:graphic>
          <a:graphicData uri="http://schemas.openxmlformats.org/drawingml/2006/table">
            <a:tbl>
              <a:tblPr>
                <a:noFill/>
                <a:tableStyleId>{86501338-D84D-419D-91AA-B2C1231511E2}</a:tableStyleId>
              </a:tblPr>
              <a:tblGrid>
                <a:gridCol w="1449225"/>
                <a:gridCol w="1449225"/>
                <a:gridCol w="1449225"/>
                <a:gridCol w="1449225"/>
                <a:gridCol w="1449225"/>
                <a:gridCol w="1449225"/>
              </a:tblGrid>
              <a:tr h="1607975">
                <a:tc>
                  <a:txBody>
                    <a:bodyPr/>
                    <a:lstStyle/>
                    <a:p>
                      <a:pPr indent="0" lvl="0" marL="0" rtl="0" algn="ctr">
                        <a:spcBef>
                          <a:spcPts val="0"/>
                        </a:spcBef>
                        <a:spcAft>
                          <a:spcPts val="0"/>
                        </a:spcAft>
                        <a:buNone/>
                      </a:pPr>
                      <a:r>
                        <a:rPr i="1" lang="fr" u="sng">
                          <a:solidFill>
                            <a:srgbClr val="CC0000"/>
                          </a:solidFill>
                        </a:rPr>
                        <a:t>Randonnée</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2</a:t>
                      </a:r>
                      <a:endParaRPr i="1" u="sng">
                        <a:solidFill>
                          <a:srgbClr val="CC0000"/>
                        </a:solidFill>
                      </a:endParaRPr>
                    </a:p>
                  </a:txBody>
                  <a:tcPr marT="91425" marB="91425" marR="91425" marL="91425"/>
                </a:tc>
                <a:tc>
                  <a:txBody>
                    <a:bodyPr/>
                    <a:lstStyle/>
                    <a:p>
                      <a:pPr indent="0" lvl="0" marL="0" rtl="0" algn="ctr">
                        <a:spcBef>
                          <a:spcPts val="0"/>
                        </a:spcBef>
                        <a:spcAft>
                          <a:spcPts val="0"/>
                        </a:spcAft>
                        <a:buNone/>
                      </a:pPr>
                      <a:r>
                        <a:rPr i="1" lang="fr" u="sng">
                          <a:solidFill>
                            <a:srgbClr val="CC0000"/>
                          </a:solidFill>
                        </a:rPr>
                        <a:t>Escalade</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3</a:t>
                      </a:r>
                      <a:endParaRPr i="1" u="sng">
                        <a:solidFill>
                          <a:srgbClr val="CC0000"/>
                        </a:solidFill>
                      </a:endParaRPr>
                    </a:p>
                  </a:txBody>
                  <a:tcPr marT="91425" marB="91425" marR="91425" marL="91425"/>
                </a:tc>
                <a:tc>
                  <a:txBody>
                    <a:bodyPr/>
                    <a:lstStyle/>
                    <a:p>
                      <a:pPr indent="0" lvl="0" marL="0" rtl="0" algn="ctr">
                        <a:spcBef>
                          <a:spcPts val="0"/>
                        </a:spcBef>
                        <a:spcAft>
                          <a:spcPts val="0"/>
                        </a:spcAft>
                        <a:buNone/>
                      </a:pPr>
                      <a:r>
                        <a:rPr i="1" lang="fr" u="sng">
                          <a:solidFill>
                            <a:srgbClr val="CC0000"/>
                          </a:solidFill>
                        </a:rPr>
                        <a:t>R</a:t>
                      </a:r>
                      <a:r>
                        <a:rPr i="1" lang="fr" u="sng">
                          <a:solidFill>
                            <a:srgbClr val="CC0000"/>
                          </a:solidFill>
                        </a:rPr>
                        <a:t>afting</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3</a:t>
                      </a:r>
                      <a:endParaRPr i="1" u="sng">
                        <a:solidFill>
                          <a:srgbClr val="CC0000"/>
                        </a:solidFill>
                      </a:endParaRPr>
                    </a:p>
                  </a:txBody>
                  <a:tcPr marT="91425" marB="91425" marR="91425" marL="91425"/>
                </a:tc>
                <a:tc>
                  <a:txBody>
                    <a:bodyPr/>
                    <a:lstStyle/>
                    <a:p>
                      <a:pPr indent="0" lvl="0" marL="0" rtl="0" algn="ctr">
                        <a:spcBef>
                          <a:spcPts val="0"/>
                        </a:spcBef>
                        <a:spcAft>
                          <a:spcPts val="0"/>
                        </a:spcAft>
                        <a:buNone/>
                      </a:pPr>
                      <a:r>
                        <a:rPr i="1" lang="fr" u="sng">
                          <a:solidFill>
                            <a:srgbClr val="CC0000"/>
                          </a:solidFill>
                        </a:rPr>
                        <a:t>Peinture</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1</a:t>
                      </a:r>
                      <a:endParaRPr i="1" u="sng">
                        <a:solidFill>
                          <a:srgbClr val="CC0000"/>
                        </a:solidFill>
                      </a:endParaRPr>
                    </a:p>
                  </a:txBody>
                  <a:tcPr marT="91425" marB="91425" marR="91425" marL="91425"/>
                </a:tc>
                <a:tc>
                  <a:txBody>
                    <a:bodyPr/>
                    <a:lstStyle/>
                    <a:p>
                      <a:pPr indent="0" lvl="0" marL="0" rtl="0" algn="ctr">
                        <a:spcBef>
                          <a:spcPts val="0"/>
                        </a:spcBef>
                        <a:spcAft>
                          <a:spcPts val="0"/>
                        </a:spcAft>
                        <a:buNone/>
                      </a:pPr>
                      <a:r>
                        <a:rPr i="1" lang="fr" u="sng">
                          <a:solidFill>
                            <a:srgbClr val="CC0000"/>
                          </a:solidFill>
                        </a:rPr>
                        <a:t>Théâtre</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2</a:t>
                      </a:r>
                      <a:endParaRPr i="1" u="sng">
                        <a:solidFill>
                          <a:srgbClr val="CC0000"/>
                        </a:solidFill>
                      </a:endParaRPr>
                    </a:p>
                  </a:txBody>
                  <a:tcPr marT="91425" marB="91425" marR="91425" marL="91425"/>
                </a:tc>
                <a:tc>
                  <a:txBody>
                    <a:bodyPr/>
                    <a:lstStyle/>
                    <a:p>
                      <a:pPr indent="0" lvl="0" marL="0" rtl="0" algn="ctr">
                        <a:spcBef>
                          <a:spcPts val="0"/>
                        </a:spcBef>
                        <a:spcAft>
                          <a:spcPts val="0"/>
                        </a:spcAft>
                        <a:buNone/>
                      </a:pPr>
                      <a:r>
                        <a:rPr i="1" lang="fr" u="sng">
                          <a:solidFill>
                            <a:srgbClr val="CC0000"/>
                          </a:solidFill>
                        </a:rPr>
                        <a:t>Volley-ball</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1</a:t>
                      </a:r>
                      <a:endParaRPr i="1" u="sng">
                        <a:solidFill>
                          <a:srgbClr val="CC0000"/>
                        </a:solidFill>
                      </a:endParaRPr>
                    </a:p>
                  </a:txBody>
                  <a:tcPr marT="91425" marB="91425" marR="91425" marL="91425"/>
                </a:tc>
              </a:tr>
              <a:tr h="1546250">
                <a:tc>
                  <a:txBody>
                    <a:bodyPr/>
                    <a:lstStyle/>
                    <a:p>
                      <a:pPr indent="0" lvl="0" marL="0" rtl="0" algn="ctr">
                        <a:spcBef>
                          <a:spcPts val="0"/>
                        </a:spcBef>
                        <a:spcAft>
                          <a:spcPts val="0"/>
                        </a:spcAft>
                        <a:buNone/>
                      </a:pPr>
                      <a:r>
                        <a:rPr i="1" lang="fr" u="sng">
                          <a:solidFill>
                            <a:srgbClr val="CC0000"/>
                          </a:solidFill>
                        </a:rPr>
                        <a:t>Permaculture</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3</a:t>
                      </a:r>
                      <a:endParaRPr i="1" u="sng">
                        <a:solidFill>
                          <a:srgbClr val="CC0000"/>
                        </a:solidFill>
                      </a:endParaRPr>
                    </a:p>
                  </a:txBody>
                  <a:tcPr marT="91425" marB="91425" marR="91425" marL="91425"/>
                </a:tc>
                <a:tc>
                  <a:txBody>
                    <a:bodyPr/>
                    <a:lstStyle/>
                    <a:p>
                      <a:pPr indent="0" lvl="0" marL="0" rtl="0" algn="ctr">
                        <a:spcBef>
                          <a:spcPts val="0"/>
                        </a:spcBef>
                        <a:spcAft>
                          <a:spcPts val="0"/>
                        </a:spcAft>
                        <a:buNone/>
                      </a:pPr>
                      <a:r>
                        <a:rPr i="1" lang="fr" u="sng">
                          <a:solidFill>
                            <a:srgbClr val="CC0000"/>
                          </a:solidFill>
                        </a:rPr>
                        <a:t>Maraudes</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2</a:t>
                      </a:r>
                      <a:endParaRPr i="1" u="sng">
                        <a:solidFill>
                          <a:srgbClr val="CC0000"/>
                        </a:solidFill>
                      </a:endParaRPr>
                    </a:p>
                  </a:txBody>
                  <a:tcPr marT="91425" marB="91425" marR="91425" marL="91425"/>
                </a:tc>
                <a:tc>
                  <a:txBody>
                    <a:bodyPr/>
                    <a:lstStyle/>
                    <a:p>
                      <a:pPr indent="0" lvl="0" marL="0" rtl="0" algn="ctr">
                        <a:spcBef>
                          <a:spcPts val="0"/>
                        </a:spcBef>
                        <a:spcAft>
                          <a:spcPts val="0"/>
                        </a:spcAft>
                        <a:buNone/>
                      </a:pPr>
                      <a:r>
                        <a:rPr i="1" lang="fr" u="sng">
                          <a:solidFill>
                            <a:srgbClr val="CC0000"/>
                          </a:solidFill>
                        </a:rPr>
                        <a:t>Conservation de la faune et de la flore</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1</a:t>
                      </a:r>
                      <a:endParaRPr i="1" u="sng">
                        <a:solidFill>
                          <a:srgbClr val="CC0000"/>
                        </a:solidFill>
                      </a:endParaRPr>
                    </a:p>
                  </a:txBody>
                  <a:tcPr marT="91425" marB="91425" marR="91425" marL="91425"/>
                </a:tc>
                <a:tc>
                  <a:txBody>
                    <a:bodyPr/>
                    <a:lstStyle/>
                    <a:p>
                      <a:pPr indent="0" lvl="0" marL="0" rtl="0" algn="ctr">
                        <a:spcBef>
                          <a:spcPts val="0"/>
                        </a:spcBef>
                        <a:spcAft>
                          <a:spcPts val="0"/>
                        </a:spcAft>
                        <a:buNone/>
                      </a:pPr>
                      <a:r>
                        <a:rPr i="1" lang="fr" u="sng">
                          <a:solidFill>
                            <a:srgbClr val="CC0000"/>
                          </a:solidFill>
                        </a:rPr>
                        <a:t>Cuisine</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2</a:t>
                      </a:r>
                      <a:endParaRPr i="1" u="sng">
                        <a:solidFill>
                          <a:srgbClr val="CC0000"/>
                        </a:solidFill>
                      </a:endParaRPr>
                    </a:p>
                  </a:txBody>
                  <a:tcPr marT="91425" marB="91425" marR="91425" marL="91425"/>
                </a:tc>
                <a:tc>
                  <a:txBody>
                    <a:bodyPr/>
                    <a:lstStyle/>
                    <a:p>
                      <a:pPr indent="0" lvl="0" marL="0" rtl="0" algn="ctr">
                        <a:spcBef>
                          <a:spcPts val="0"/>
                        </a:spcBef>
                        <a:spcAft>
                          <a:spcPts val="0"/>
                        </a:spcAft>
                        <a:buNone/>
                      </a:pPr>
                      <a:r>
                        <a:rPr i="1" lang="fr" sz="1300" u="sng">
                          <a:solidFill>
                            <a:srgbClr val="CC0000"/>
                          </a:solidFill>
                        </a:rPr>
                        <a:t>Développement</a:t>
                      </a:r>
                      <a:r>
                        <a:rPr i="1" lang="fr" sz="1300" u="sng">
                          <a:solidFill>
                            <a:srgbClr val="CC0000"/>
                          </a:solidFill>
                        </a:rPr>
                        <a:t> </a:t>
                      </a:r>
                      <a:r>
                        <a:rPr i="1" lang="fr" u="sng">
                          <a:solidFill>
                            <a:srgbClr val="CC0000"/>
                          </a:solidFill>
                        </a:rPr>
                        <a:t>personnel</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2</a:t>
                      </a:r>
                      <a:endParaRPr i="1" u="sng">
                        <a:solidFill>
                          <a:srgbClr val="CC0000"/>
                        </a:solidFill>
                      </a:endParaRPr>
                    </a:p>
                  </a:txBody>
                  <a:tcPr marT="91425" marB="91425" marR="91425" marL="91425"/>
                </a:tc>
                <a:tc>
                  <a:txBody>
                    <a:bodyPr/>
                    <a:lstStyle/>
                    <a:p>
                      <a:pPr indent="0" lvl="0" marL="0" rtl="0" algn="ctr">
                        <a:spcBef>
                          <a:spcPts val="0"/>
                        </a:spcBef>
                        <a:spcAft>
                          <a:spcPts val="0"/>
                        </a:spcAft>
                        <a:buNone/>
                      </a:pPr>
                      <a:r>
                        <a:rPr i="1" lang="fr" u="sng">
                          <a:solidFill>
                            <a:srgbClr val="CC0000"/>
                          </a:solidFill>
                        </a:rPr>
                        <a:t>Musique</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3</a:t>
                      </a:r>
                      <a:endParaRPr i="1" u="sng">
                        <a:solidFill>
                          <a:srgbClr val="CC0000"/>
                        </a:solidFill>
                      </a:endParaRPr>
                    </a:p>
                  </a:txBody>
                  <a:tcPr marT="91425" marB="91425" marR="91425" marL="91425"/>
                </a:tc>
              </a:tr>
              <a:tr h="1546250">
                <a:tc>
                  <a:txBody>
                    <a:bodyPr/>
                    <a:lstStyle/>
                    <a:p>
                      <a:pPr indent="0" lvl="0" marL="0" rtl="0" algn="ctr">
                        <a:spcBef>
                          <a:spcPts val="0"/>
                        </a:spcBef>
                        <a:spcAft>
                          <a:spcPts val="0"/>
                        </a:spcAft>
                        <a:buNone/>
                      </a:pPr>
                      <a:r>
                        <a:rPr i="1" lang="fr" u="sng">
                          <a:solidFill>
                            <a:srgbClr val="CC0000"/>
                          </a:solidFill>
                        </a:rPr>
                        <a:t>V</a:t>
                      </a:r>
                      <a:r>
                        <a:rPr i="1" lang="fr" u="sng">
                          <a:solidFill>
                            <a:srgbClr val="CC0000"/>
                          </a:solidFill>
                        </a:rPr>
                        <a:t>isite historique</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l">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1</a:t>
                      </a:r>
                      <a:endParaRPr i="1" u="sng">
                        <a:solidFill>
                          <a:srgbClr val="CC0000"/>
                        </a:solidFill>
                      </a:endParaRPr>
                    </a:p>
                  </a:txBody>
                  <a:tcPr marT="91425" marB="91425" marR="91425" marL="91425"/>
                </a:tc>
                <a:tc>
                  <a:txBody>
                    <a:bodyPr/>
                    <a:lstStyle/>
                    <a:p>
                      <a:pPr indent="0" lvl="0" marL="0" rtl="0" algn="ctr">
                        <a:spcBef>
                          <a:spcPts val="0"/>
                        </a:spcBef>
                        <a:spcAft>
                          <a:spcPts val="0"/>
                        </a:spcAft>
                        <a:buNone/>
                      </a:pPr>
                      <a:r>
                        <a:rPr i="1" lang="fr" u="sng">
                          <a:solidFill>
                            <a:srgbClr val="CC0000"/>
                          </a:solidFill>
                        </a:rPr>
                        <a:t>Survie</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2</a:t>
                      </a:r>
                      <a:endParaRPr i="1" u="sng">
                        <a:solidFill>
                          <a:srgbClr val="CC0000"/>
                        </a:solidFill>
                      </a:endParaRPr>
                    </a:p>
                  </a:txBody>
                  <a:tcPr marT="91425" marB="91425" marR="91425" marL="91425"/>
                </a:tc>
                <a:tc>
                  <a:txBody>
                    <a:bodyPr/>
                    <a:lstStyle/>
                    <a:p>
                      <a:pPr indent="0" lvl="0" marL="0" rtl="0" algn="ctr">
                        <a:spcBef>
                          <a:spcPts val="0"/>
                        </a:spcBef>
                        <a:spcAft>
                          <a:spcPts val="0"/>
                        </a:spcAft>
                        <a:buNone/>
                      </a:pPr>
                      <a:r>
                        <a:rPr i="1" lang="fr" sz="1300" u="sng">
                          <a:solidFill>
                            <a:srgbClr val="CC0000"/>
                          </a:solidFill>
                        </a:rPr>
                        <a:t>Développement</a:t>
                      </a:r>
                      <a:endParaRPr i="1" sz="1300" u="sng">
                        <a:solidFill>
                          <a:srgbClr val="CC0000"/>
                        </a:solidFill>
                      </a:endParaRPr>
                    </a:p>
                    <a:p>
                      <a:pPr indent="0" lvl="0" marL="0" rtl="0" algn="ctr">
                        <a:spcBef>
                          <a:spcPts val="0"/>
                        </a:spcBef>
                        <a:spcAft>
                          <a:spcPts val="0"/>
                        </a:spcAft>
                        <a:buNone/>
                      </a:pPr>
                      <a:r>
                        <a:rPr i="1" lang="fr" u="sng">
                          <a:solidFill>
                            <a:srgbClr val="CC0000"/>
                          </a:solidFill>
                        </a:rPr>
                        <a:t>durable</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l">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3</a:t>
                      </a:r>
                      <a:endParaRPr i="1" u="sng">
                        <a:solidFill>
                          <a:srgbClr val="CC0000"/>
                        </a:solidFill>
                      </a:endParaRPr>
                    </a:p>
                  </a:txBody>
                  <a:tcPr marT="91425" marB="91425" marR="91425" marL="91425"/>
                </a:tc>
                <a:tc>
                  <a:txBody>
                    <a:bodyPr/>
                    <a:lstStyle/>
                    <a:p>
                      <a:pPr indent="0" lvl="0" marL="0" rtl="0" algn="ctr">
                        <a:spcBef>
                          <a:spcPts val="0"/>
                        </a:spcBef>
                        <a:spcAft>
                          <a:spcPts val="0"/>
                        </a:spcAft>
                        <a:buNone/>
                      </a:pPr>
                      <a:r>
                        <a:rPr i="1" lang="fr" u="sng">
                          <a:solidFill>
                            <a:srgbClr val="CC0000"/>
                          </a:solidFill>
                        </a:rPr>
                        <a:t>F</a:t>
                      </a:r>
                      <a:r>
                        <a:rPr i="1" lang="fr" u="sng">
                          <a:solidFill>
                            <a:srgbClr val="CC0000"/>
                          </a:solidFill>
                        </a:rPr>
                        <a:t>erme </a:t>
                      </a:r>
                      <a:r>
                        <a:rPr i="1" lang="fr" u="sng">
                          <a:solidFill>
                            <a:srgbClr val="CC0000"/>
                          </a:solidFill>
                        </a:rPr>
                        <a:t>pédagogique</a:t>
                      </a:r>
                      <a:endParaRPr i="1" u="sng">
                        <a:solidFill>
                          <a:srgbClr val="CC0000"/>
                        </a:solidFill>
                      </a:endParaRPr>
                    </a:p>
                    <a:p>
                      <a:pPr indent="0" lvl="0" marL="0" rtl="0" algn="l">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4</a:t>
                      </a:r>
                      <a:endParaRPr i="1" u="sng">
                        <a:solidFill>
                          <a:srgbClr val="CC0000"/>
                        </a:solidFill>
                      </a:endParaRPr>
                    </a:p>
                  </a:txBody>
                  <a:tcPr marT="91425" marB="91425" marR="91425" marL="91425"/>
                </a:tc>
                <a:tc>
                  <a:txBody>
                    <a:bodyPr/>
                    <a:lstStyle/>
                    <a:p>
                      <a:pPr indent="0" lvl="0" marL="0" rtl="0" algn="ctr">
                        <a:spcBef>
                          <a:spcPts val="0"/>
                        </a:spcBef>
                        <a:spcAft>
                          <a:spcPts val="0"/>
                        </a:spcAft>
                        <a:buNone/>
                      </a:pPr>
                      <a:r>
                        <a:rPr i="1" lang="fr" u="sng">
                          <a:solidFill>
                            <a:srgbClr val="CC0000"/>
                          </a:solidFill>
                        </a:rPr>
                        <a:t>Echange inter-scout</a:t>
                      </a:r>
                      <a:endParaRPr i="1" u="sng">
                        <a:solidFill>
                          <a:srgbClr val="CC0000"/>
                        </a:solidFill>
                      </a:endParaRPr>
                    </a:p>
                    <a:p>
                      <a:pPr indent="0" lvl="0" marL="0" rtl="0" algn="l">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2</a:t>
                      </a:r>
                      <a:endParaRPr i="1" u="sng">
                        <a:solidFill>
                          <a:srgbClr val="CC0000"/>
                        </a:solidFill>
                      </a:endParaRPr>
                    </a:p>
                  </a:txBody>
                  <a:tcPr marT="91425" marB="91425" marR="91425" marL="91425"/>
                </a:tc>
                <a:tc>
                  <a:txBody>
                    <a:bodyPr/>
                    <a:lstStyle/>
                    <a:p>
                      <a:pPr indent="0" lvl="0" marL="0" rtl="0" algn="ctr">
                        <a:spcBef>
                          <a:spcPts val="0"/>
                        </a:spcBef>
                        <a:spcAft>
                          <a:spcPts val="0"/>
                        </a:spcAft>
                        <a:buNone/>
                      </a:pPr>
                      <a:r>
                        <a:rPr i="1" lang="fr" u="sng">
                          <a:solidFill>
                            <a:srgbClr val="CC0000"/>
                          </a:solidFill>
                        </a:rPr>
                        <a:t>Journalisme</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l">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3</a:t>
                      </a:r>
                      <a:endParaRPr i="1" u="sng">
                        <a:solidFill>
                          <a:srgbClr val="CC0000"/>
                        </a:solidFill>
                      </a:endParaRPr>
                    </a:p>
                  </a:txBody>
                  <a:tcPr marT="91425" marB="91425" marR="91425" marL="91425"/>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graphicFrame>
        <p:nvGraphicFramePr>
          <p:cNvPr id="79" name="Google Shape;79;p18"/>
          <p:cNvGraphicFramePr/>
          <p:nvPr/>
        </p:nvGraphicFramePr>
        <p:xfrm>
          <a:off x="217700" y="183675"/>
          <a:ext cx="3000000" cy="3000000"/>
        </p:xfrm>
        <a:graphic>
          <a:graphicData uri="http://schemas.openxmlformats.org/drawingml/2006/table">
            <a:tbl>
              <a:tblPr>
                <a:noFill/>
                <a:tableStyleId>{86501338-D84D-419D-91AA-B2C1231511E2}</a:tableStyleId>
              </a:tblPr>
              <a:tblGrid>
                <a:gridCol w="1449225"/>
                <a:gridCol w="1449225"/>
                <a:gridCol w="1449225"/>
                <a:gridCol w="1449225"/>
                <a:gridCol w="1449225"/>
                <a:gridCol w="1449225"/>
              </a:tblGrid>
              <a:tr h="1607975">
                <a:tc>
                  <a:txBody>
                    <a:bodyPr/>
                    <a:lstStyle/>
                    <a:p>
                      <a:pPr indent="0" lvl="0" marL="0" rtl="0" algn="ctr">
                        <a:spcBef>
                          <a:spcPts val="0"/>
                        </a:spcBef>
                        <a:spcAft>
                          <a:spcPts val="0"/>
                        </a:spcAft>
                        <a:buNone/>
                      </a:pPr>
                      <a:r>
                        <a:rPr i="1" lang="fr" u="sng">
                          <a:solidFill>
                            <a:srgbClr val="CC0000"/>
                          </a:solidFill>
                        </a:rPr>
                        <a:t>Randonnée</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2</a:t>
                      </a:r>
                      <a:endParaRPr i="1" u="sng">
                        <a:solidFill>
                          <a:srgbClr val="CC0000"/>
                        </a:solidFill>
                      </a:endParaRPr>
                    </a:p>
                  </a:txBody>
                  <a:tcPr marT="91425" marB="91425" marR="91425" marL="91425"/>
                </a:tc>
                <a:tc>
                  <a:txBody>
                    <a:bodyPr/>
                    <a:lstStyle/>
                    <a:p>
                      <a:pPr indent="0" lvl="0" marL="0" rtl="0" algn="ctr">
                        <a:spcBef>
                          <a:spcPts val="0"/>
                        </a:spcBef>
                        <a:spcAft>
                          <a:spcPts val="0"/>
                        </a:spcAft>
                        <a:buNone/>
                      </a:pPr>
                      <a:r>
                        <a:rPr i="1" lang="fr" u="sng">
                          <a:solidFill>
                            <a:srgbClr val="CC0000"/>
                          </a:solidFill>
                        </a:rPr>
                        <a:t>Escalade</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3</a:t>
                      </a:r>
                      <a:endParaRPr i="1" u="sng">
                        <a:solidFill>
                          <a:srgbClr val="CC0000"/>
                        </a:solidFill>
                      </a:endParaRPr>
                    </a:p>
                  </a:txBody>
                  <a:tcPr marT="91425" marB="91425" marR="91425" marL="91425"/>
                </a:tc>
                <a:tc>
                  <a:txBody>
                    <a:bodyPr/>
                    <a:lstStyle/>
                    <a:p>
                      <a:pPr indent="0" lvl="0" marL="0" rtl="0" algn="ctr">
                        <a:spcBef>
                          <a:spcPts val="0"/>
                        </a:spcBef>
                        <a:spcAft>
                          <a:spcPts val="0"/>
                        </a:spcAft>
                        <a:buNone/>
                      </a:pPr>
                      <a:r>
                        <a:rPr i="1" lang="fr" u="sng">
                          <a:solidFill>
                            <a:srgbClr val="CC0000"/>
                          </a:solidFill>
                        </a:rPr>
                        <a:t>R</a:t>
                      </a:r>
                      <a:r>
                        <a:rPr i="1" lang="fr" u="sng">
                          <a:solidFill>
                            <a:srgbClr val="CC0000"/>
                          </a:solidFill>
                        </a:rPr>
                        <a:t>afting</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3</a:t>
                      </a:r>
                      <a:endParaRPr i="1" u="sng">
                        <a:solidFill>
                          <a:srgbClr val="CC0000"/>
                        </a:solidFill>
                      </a:endParaRPr>
                    </a:p>
                  </a:txBody>
                  <a:tcPr marT="91425" marB="91425" marR="91425" marL="91425"/>
                </a:tc>
                <a:tc>
                  <a:txBody>
                    <a:bodyPr/>
                    <a:lstStyle/>
                    <a:p>
                      <a:pPr indent="0" lvl="0" marL="0" rtl="0" algn="ctr">
                        <a:spcBef>
                          <a:spcPts val="0"/>
                        </a:spcBef>
                        <a:spcAft>
                          <a:spcPts val="0"/>
                        </a:spcAft>
                        <a:buNone/>
                      </a:pPr>
                      <a:r>
                        <a:rPr i="1" lang="fr" u="sng">
                          <a:solidFill>
                            <a:srgbClr val="CC0000"/>
                          </a:solidFill>
                        </a:rPr>
                        <a:t>Peinture</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1</a:t>
                      </a:r>
                      <a:endParaRPr i="1" u="sng">
                        <a:solidFill>
                          <a:srgbClr val="CC0000"/>
                        </a:solidFill>
                      </a:endParaRPr>
                    </a:p>
                  </a:txBody>
                  <a:tcPr marT="91425" marB="91425" marR="91425" marL="91425"/>
                </a:tc>
                <a:tc>
                  <a:txBody>
                    <a:bodyPr/>
                    <a:lstStyle/>
                    <a:p>
                      <a:pPr indent="0" lvl="0" marL="0" rtl="0" algn="ctr">
                        <a:spcBef>
                          <a:spcPts val="0"/>
                        </a:spcBef>
                        <a:spcAft>
                          <a:spcPts val="0"/>
                        </a:spcAft>
                        <a:buNone/>
                      </a:pPr>
                      <a:r>
                        <a:rPr i="1" lang="fr" u="sng">
                          <a:solidFill>
                            <a:srgbClr val="CC0000"/>
                          </a:solidFill>
                        </a:rPr>
                        <a:t>Théâtre</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2</a:t>
                      </a:r>
                      <a:endParaRPr i="1" u="sng">
                        <a:solidFill>
                          <a:srgbClr val="CC0000"/>
                        </a:solidFill>
                      </a:endParaRPr>
                    </a:p>
                  </a:txBody>
                  <a:tcPr marT="91425" marB="91425" marR="91425" marL="91425"/>
                </a:tc>
                <a:tc>
                  <a:txBody>
                    <a:bodyPr/>
                    <a:lstStyle/>
                    <a:p>
                      <a:pPr indent="0" lvl="0" marL="0" rtl="0" algn="ctr">
                        <a:spcBef>
                          <a:spcPts val="0"/>
                        </a:spcBef>
                        <a:spcAft>
                          <a:spcPts val="0"/>
                        </a:spcAft>
                        <a:buNone/>
                      </a:pPr>
                      <a:r>
                        <a:rPr i="1" lang="fr" u="sng">
                          <a:solidFill>
                            <a:srgbClr val="CC0000"/>
                          </a:solidFill>
                        </a:rPr>
                        <a:t>Volley-ball</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1</a:t>
                      </a:r>
                      <a:endParaRPr i="1" u="sng">
                        <a:solidFill>
                          <a:srgbClr val="CC0000"/>
                        </a:solidFill>
                      </a:endParaRPr>
                    </a:p>
                  </a:txBody>
                  <a:tcPr marT="91425" marB="91425" marR="91425" marL="91425"/>
                </a:tc>
              </a:tr>
              <a:tr h="1546250">
                <a:tc>
                  <a:txBody>
                    <a:bodyPr/>
                    <a:lstStyle/>
                    <a:p>
                      <a:pPr indent="0" lvl="0" marL="0" rtl="0" algn="ctr">
                        <a:spcBef>
                          <a:spcPts val="0"/>
                        </a:spcBef>
                        <a:spcAft>
                          <a:spcPts val="0"/>
                        </a:spcAft>
                        <a:buNone/>
                      </a:pPr>
                      <a:r>
                        <a:rPr i="1" lang="fr" u="sng">
                          <a:solidFill>
                            <a:srgbClr val="CC0000"/>
                          </a:solidFill>
                        </a:rPr>
                        <a:t>Permaculture</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3</a:t>
                      </a:r>
                      <a:endParaRPr i="1" u="sng">
                        <a:solidFill>
                          <a:srgbClr val="CC0000"/>
                        </a:solidFill>
                      </a:endParaRPr>
                    </a:p>
                  </a:txBody>
                  <a:tcPr marT="91425" marB="91425" marR="91425" marL="91425"/>
                </a:tc>
                <a:tc>
                  <a:txBody>
                    <a:bodyPr/>
                    <a:lstStyle/>
                    <a:p>
                      <a:pPr indent="0" lvl="0" marL="0" rtl="0" algn="ctr">
                        <a:spcBef>
                          <a:spcPts val="0"/>
                        </a:spcBef>
                        <a:spcAft>
                          <a:spcPts val="0"/>
                        </a:spcAft>
                        <a:buNone/>
                      </a:pPr>
                      <a:r>
                        <a:rPr i="1" lang="fr" u="sng">
                          <a:solidFill>
                            <a:srgbClr val="CC0000"/>
                          </a:solidFill>
                        </a:rPr>
                        <a:t>Maraudes</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2</a:t>
                      </a:r>
                      <a:endParaRPr i="1" u="sng">
                        <a:solidFill>
                          <a:srgbClr val="CC0000"/>
                        </a:solidFill>
                      </a:endParaRPr>
                    </a:p>
                  </a:txBody>
                  <a:tcPr marT="91425" marB="91425" marR="91425" marL="91425"/>
                </a:tc>
                <a:tc>
                  <a:txBody>
                    <a:bodyPr/>
                    <a:lstStyle/>
                    <a:p>
                      <a:pPr indent="0" lvl="0" marL="0" rtl="0" algn="ctr">
                        <a:spcBef>
                          <a:spcPts val="0"/>
                        </a:spcBef>
                        <a:spcAft>
                          <a:spcPts val="0"/>
                        </a:spcAft>
                        <a:buNone/>
                      </a:pPr>
                      <a:r>
                        <a:rPr i="1" lang="fr" u="sng">
                          <a:solidFill>
                            <a:srgbClr val="CC0000"/>
                          </a:solidFill>
                        </a:rPr>
                        <a:t>Conservation de la faune et de la flore</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1</a:t>
                      </a:r>
                      <a:endParaRPr i="1" u="sng">
                        <a:solidFill>
                          <a:srgbClr val="CC0000"/>
                        </a:solidFill>
                      </a:endParaRPr>
                    </a:p>
                  </a:txBody>
                  <a:tcPr marT="91425" marB="91425" marR="91425" marL="91425"/>
                </a:tc>
                <a:tc>
                  <a:txBody>
                    <a:bodyPr/>
                    <a:lstStyle/>
                    <a:p>
                      <a:pPr indent="0" lvl="0" marL="0" rtl="0" algn="ctr">
                        <a:spcBef>
                          <a:spcPts val="0"/>
                        </a:spcBef>
                        <a:spcAft>
                          <a:spcPts val="0"/>
                        </a:spcAft>
                        <a:buNone/>
                      </a:pPr>
                      <a:r>
                        <a:rPr i="1" lang="fr" u="sng">
                          <a:solidFill>
                            <a:srgbClr val="CC0000"/>
                          </a:solidFill>
                        </a:rPr>
                        <a:t>Cuisine</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2</a:t>
                      </a:r>
                      <a:endParaRPr i="1" u="sng">
                        <a:solidFill>
                          <a:srgbClr val="CC0000"/>
                        </a:solidFill>
                      </a:endParaRPr>
                    </a:p>
                  </a:txBody>
                  <a:tcPr marT="91425" marB="91425" marR="91425" marL="91425"/>
                </a:tc>
                <a:tc>
                  <a:txBody>
                    <a:bodyPr/>
                    <a:lstStyle/>
                    <a:p>
                      <a:pPr indent="0" lvl="0" marL="0" rtl="0" algn="ctr">
                        <a:spcBef>
                          <a:spcPts val="0"/>
                        </a:spcBef>
                        <a:spcAft>
                          <a:spcPts val="0"/>
                        </a:spcAft>
                        <a:buNone/>
                      </a:pPr>
                      <a:r>
                        <a:rPr i="1" lang="fr" sz="1300" u="sng">
                          <a:solidFill>
                            <a:srgbClr val="CC0000"/>
                          </a:solidFill>
                        </a:rPr>
                        <a:t>Développement</a:t>
                      </a:r>
                      <a:r>
                        <a:rPr i="1" lang="fr" u="sng">
                          <a:solidFill>
                            <a:srgbClr val="CC0000"/>
                          </a:solidFill>
                        </a:rPr>
                        <a:t> personnel</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2</a:t>
                      </a:r>
                      <a:endParaRPr i="1" u="sng">
                        <a:solidFill>
                          <a:srgbClr val="CC0000"/>
                        </a:solidFill>
                      </a:endParaRPr>
                    </a:p>
                  </a:txBody>
                  <a:tcPr marT="91425" marB="91425" marR="91425" marL="91425"/>
                </a:tc>
                <a:tc>
                  <a:txBody>
                    <a:bodyPr/>
                    <a:lstStyle/>
                    <a:p>
                      <a:pPr indent="0" lvl="0" marL="0" rtl="0" algn="ctr">
                        <a:spcBef>
                          <a:spcPts val="0"/>
                        </a:spcBef>
                        <a:spcAft>
                          <a:spcPts val="0"/>
                        </a:spcAft>
                        <a:buNone/>
                      </a:pPr>
                      <a:r>
                        <a:rPr i="1" lang="fr" u="sng">
                          <a:solidFill>
                            <a:srgbClr val="CC0000"/>
                          </a:solidFill>
                        </a:rPr>
                        <a:t>Musique</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3</a:t>
                      </a:r>
                      <a:endParaRPr i="1" u="sng">
                        <a:solidFill>
                          <a:srgbClr val="CC0000"/>
                        </a:solidFill>
                      </a:endParaRPr>
                    </a:p>
                  </a:txBody>
                  <a:tcPr marT="91425" marB="91425" marR="91425" marL="91425"/>
                </a:tc>
              </a:tr>
              <a:tr h="1546250">
                <a:tc>
                  <a:txBody>
                    <a:bodyPr/>
                    <a:lstStyle/>
                    <a:p>
                      <a:pPr indent="0" lvl="0" marL="0" rtl="0" algn="ctr">
                        <a:spcBef>
                          <a:spcPts val="0"/>
                        </a:spcBef>
                        <a:spcAft>
                          <a:spcPts val="0"/>
                        </a:spcAft>
                        <a:buNone/>
                      </a:pPr>
                      <a:r>
                        <a:rPr i="1" lang="fr" u="sng">
                          <a:solidFill>
                            <a:srgbClr val="CC0000"/>
                          </a:solidFill>
                        </a:rPr>
                        <a:t>V</a:t>
                      </a:r>
                      <a:r>
                        <a:rPr i="1" lang="fr" u="sng">
                          <a:solidFill>
                            <a:srgbClr val="CC0000"/>
                          </a:solidFill>
                        </a:rPr>
                        <a:t>isite historique</a:t>
                      </a:r>
                      <a:endParaRPr i="1" u="sng">
                        <a:solidFill>
                          <a:srgbClr val="CC0000"/>
                        </a:solidFill>
                      </a:endParaRPr>
                    </a:p>
                    <a:p>
                      <a:pPr indent="0" lvl="0" marL="0" rtl="0" algn="l">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1</a:t>
                      </a:r>
                      <a:endParaRPr i="1" u="sng">
                        <a:solidFill>
                          <a:srgbClr val="CC0000"/>
                        </a:solidFill>
                      </a:endParaRPr>
                    </a:p>
                  </a:txBody>
                  <a:tcPr marT="91425" marB="91425" marR="91425" marL="91425"/>
                </a:tc>
                <a:tc>
                  <a:txBody>
                    <a:bodyPr/>
                    <a:lstStyle/>
                    <a:p>
                      <a:pPr indent="0" lvl="0" marL="0" rtl="0" algn="ctr">
                        <a:spcBef>
                          <a:spcPts val="0"/>
                        </a:spcBef>
                        <a:spcAft>
                          <a:spcPts val="0"/>
                        </a:spcAft>
                        <a:buNone/>
                      </a:pPr>
                      <a:r>
                        <a:rPr i="1" lang="fr" u="sng">
                          <a:solidFill>
                            <a:srgbClr val="CC0000"/>
                          </a:solidFill>
                        </a:rPr>
                        <a:t>Survie</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2</a:t>
                      </a:r>
                      <a:endParaRPr i="1" u="sng">
                        <a:solidFill>
                          <a:srgbClr val="CC0000"/>
                        </a:solidFill>
                      </a:endParaRPr>
                    </a:p>
                  </a:txBody>
                  <a:tcPr marT="91425" marB="91425" marR="91425" marL="91425"/>
                </a:tc>
                <a:tc>
                  <a:txBody>
                    <a:bodyPr/>
                    <a:lstStyle/>
                    <a:p>
                      <a:pPr indent="0" lvl="0" marL="0" rtl="0" algn="ctr">
                        <a:spcBef>
                          <a:spcPts val="0"/>
                        </a:spcBef>
                        <a:spcAft>
                          <a:spcPts val="0"/>
                        </a:spcAft>
                        <a:buNone/>
                      </a:pPr>
                      <a:r>
                        <a:rPr i="1" lang="fr" sz="1300" u="sng">
                          <a:solidFill>
                            <a:srgbClr val="CC0000"/>
                          </a:solidFill>
                        </a:rPr>
                        <a:t>Développement</a:t>
                      </a:r>
                      <a:r>
                        <a:rPr i="1" lang="fr" sz="1300" u="sng">
                          <a:solidFill>
                            <a:srgbClr val="CC0000"/>
                          </a:solidFill>
                        </a:rPr>
                        <a:t> </a:t>
                      </a:r>
                      <a:r>
                        <a:rPr i="1" lang="fr" u="sng">
                          <a:solidFill>
                            <a:srgbClr val="CC0000"/>
                          </a:solidFill>
                        </a:rPr>
                        <a:t>durable</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l">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3</a:t>
                      </a:r>
                      <a:endParaRPr i="1" u="sng">
                        <a:solidFill>
                          <a:srgbClr val="CC0000"/>
                        </a:solidFill>
                      </a:endParaRPr>
                    </a:p>
                  </a:txBody>
                  <a:tcPr marT="91425" marB="91425" marR="91425" marL="91425"/>
                </a:tc>
                <a:tc>
                  <a:txBody>
                    <a:bodyPr/>
                    <a:lstStyle/>
                    <a:p>
                      <a:pPr indent="0" lvl="0" marL="0" rtl="0" algn="ctr">
                        <a:spcBef>
                          <a:spcPts val="0"/>
                        </a:spcBef>
                        <a:spcAft>
                          <a:spcPts val="0"/>
                        </a:spcAft>
                        <a:buNone/>
                      </a:pPr>
                      <a:r>
                        <a:rPr i="1" lang="fr" u="sng">
                          <a:solidFill>
                            <a:srgbClr val="CC0000"/>
                          </a:solidFill>
                        </a:rPr>
                        <a:t>F</a:t>
                      </a:r>
                      <a:r>
                        <a:rPr i="1" lang="fr" u="sng">
                          <a:solidFill>
                            <a:srgbClr val="CC0000"/>
                          </a:solidFill>
                        </a:rPr>
                        <a:t>erme pédagogique</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l">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4</a:t>
                      </a:r>
                      <a:endParaRPr i="1" u="sng">
                        <a:solidFill>
                          <a:srgbClr val="CC0000"/>
                        </a:solidFill>
                      </a:endParaRPr>
                    </a:p>
                  </a:txBody>
                  <a:tcPr marT="91425" marB="91425" marR="91425" marL="91425"/>
                </a:tc>
                <a:tc>
                  <a:txBody>
                    <a:bodyPr/>
                    <a:lstStyle/>
                    <a:p>
                      <a:pPr indent="0" lvl="0" marL="0" rtl="0" algn="ctr">
                        <a:spcBef>
                          <a:spcPts val="0"/>
                        </a:spcBef>
                        <a:spcAft>
                          <a:spcPts val="0"/>
                        </a:spcAft>
                        <a:buNone/>
                      </a:pPr>
                      <a:r>
                        <a:rPr i="1" lang="fr" u="sng">
                          <a:solidFill>
                            <a:srgbClr val="CC0000"/>
                          </a:solidFill>
                        </a:rPr>
                        <a:t>Echange inter-scout</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l">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2</a:t>
                      </a:r>
                      <a:endParaRPr i="1" u="sng">
                        <a:solidFill>
                          <a:srgbClr val="CC0000"/>
                        </a:solidFill>
                      </a:endParaRPr>
                    </a:p>
                  </a:txBody>
                  <a:tcPr marT="91425" marB="91425" marR="91425" marL="91425"/>
                </a:tc>
                <a:tc>
                  <a:txBody>
                    <a:bodyPr/>
                    <a:lstStyle/>
                    <a:p>
                      <a:pPr indent="0" lvl="0" marL="0" rtl="0" algn="ctr">
                        <a:spcBef>
                          <a:spcPts val="0"/>
                        </a:spcBef>
                        <a:spcAft>
                          <a:spcPts val="0"/>
                        </a:spcAft>
                        <a:buNone/>
                      </a:pPr>
                      <a:r>
                        <a:rPr i="1" lang="fr" u="sng">
                          <a:solidFill>
                            <a:srgbClr val="CC0000"/>
                          </a:solidFill>
                        </a:rPr>
                        <a:t>Journalisme</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l">
                        <a:spcBef>
                          <a:spcPts val="0"/>
                        </a:spcBef>
                        <a:spcAft>
                          <a:spcPts val="0"/>
                        </a:spcAft>
                        <a:buNone/>
                      </a:pPr>
                      <a:r>
                        <a:t/>
                      </a:r>
                      <a:endParaRPr i="1" u="sng">
                        <a:solidFill>
                          <a:srgbClr val="CC0000"/>
                        </a:solidFill>
                      </a:endParaRPr>
                    </a:p>
                    <a:p>
                      <a:pPr indent="0" lvl="0" marL="0" rtl="0" algn="ctr">
                        <a:spcBef>
                          <a:spcPts val="0"/>
                        </a:spcBef>
                        <a:spcAft>
                          <a:spcPts val="0"/>
                        </a:spcAft>
                        <a:buNone/>
                      </a:pPr>
                      <a:r>
                        <a:t/>
                      </a:r>
                      <a:endParaRPr i="1" u="sng">
                        <a:solidFill>
                          <a:srgbClr val="CC0000"/>
                        </a:solidFill>
                      </a:endParaRPr>
                    </a:p>
                    <a:p>
                      <a:pPr indent="0" lvl="0" marL="0" rtl="0" algn="ctr">
                        <a:spcBef>
                          <a:spcPts val="0"/>
                        </a:spcBef>
                        <a:spcAft>
                          <a:spcPts val="0"/>
                        </a:spcAft>
                        <a:buNone/>
                      </a:pPr>
                      <a:r>
                        <a:rPr i="1" lang="fr" u="sng">
                          <a:solidFill>
                            <a:srgbClr val="CC0000"/>
                          </a:solidFill>
                        </a:rPr>
                        <a:t>3</a:t>
                      </a:r>
                      <a:endParaRPr i="1" u="sng">
                        <a:solidFill>
                          <a:srgbClr val="CC0000"/>
                        </a:solidFill>
                      </a:endParaRPr>
                    </a:p>
                  </a:txBody>
                  <a:tcPr marT="91425" marB="91425" marR="91425" marL="91425"/>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9"/>
          <p:cNvSpPr txBox="1"/>
          <p:nvPr/>
        </p:nvSpPr>
        <p:spPr>
          <a:xfrm>
            <a:off x="4768101" y="332700"/>
            <a:ext cx="4296300" cy="492600"/>
          </a:xfrm>
          <a:prstGeom prst="rect">
            <a:avLst/>
          </a:prstGeom>
          <a:solidFill>
            <a:srgbClr val="CC0000"/>
          </a:solid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None/>
            </a:pPr>
            <a:r>
              <a:rPr b="1" lang="fr" sz="2000">
                <a:solidFill>
                  <a:srgbClr val="FFFFFF"/>
                </a:solidFill>
              </a:rPr>
              <a:t>L’écolo</a:t>
            </a:r>
            <a:endParaRPr b="1" sz="2000">
              <a:solidFill>
                <a:srgbClr val="FFFFFF"/>
              </a:solidFill>
            </a:endParaRPr>
          </a:p>
        </p:txBody>
      </p:sp>
      <p:sp>
        <p:nvSpPr>
          <p:cNvPr id="85" name="Google Shape;85;p19"/>
          <p:cNvSpPr txBox="1"/>
          <p:nvPr/>
        </p:nvSpPr>
        <p:spPr>
          <a:xfrm>
            <a:off x="4767950" y="2076925"/>
            <a:ext cx="4296300" cy="1262100"/>
          </a:xfrm>
          <a:prstGeom prst="rect">
            <a:avLst/>
          </a:prstGeom>
          <a:solidFill>
            <a:schemeClr val="lt1"/>
          </a:solidFill>
          <a:ln cap="flat" cmpd="sng" w="9525">
            <a:solidFill>
              <a:srgbClr val="CC0000"/>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fr"/>
              <a:t>Les combinaisons “j’suis hype”: (15 pts)</a:t>
            </a:r>
            <a:endParaRPr b="1"/>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rPr lang="fr"/>
              <a:t>Forêt</a:t>
            </a:r>
            <a:r>
              <a:rPr lang="fr"/>
              <a:t> + </a:t>
            </a:r>
            <a:r>
              <a:rPr b="1" lang="fr">
                <a:solidFill>
                  <a:srgbClr val="1155CC"/>
                </a:solidFill>
              </a:rPr>
              <a:t>Marche</a:t>
            </a:r>
            <a:r>
              <a:rPr lang="fr"/>
              <a:t> + </a:t>
            </a:r>
            <a:r>
              <a:rPr lang="fr" u="sng">
                <a:solidFill>
                  <a:srgbClr val="CC0000"/>
                </a:solidFill>
              </a:rPr>
              <a:t>Cons. Faune &amp; F</a:t>
            </a:r>
            <a:r>
              <a:rPr lang="fr">
                <a:solidFill>
                  <a:srgbClr val="CC0000"/>
                </a:solidFill>
              </a:rPr>
              <a:t>. </a:t>
            </a:r>
            <a:r>
              <a:rPr lang="fr"/>
              <a:t>= 15</a:t>
            </a:r>
            <a:endParaRPr/>
          </a:p>
          <a:p>
            <a:pPr indent="-317500" lvl="0" marL="457200" rtl="0" algn="l">
              <a:spcBef>
                <a:spcPts val="0"/>
              </a:spcBef>
              <a:spcAft>
                <a:spcPts val="0"/>
              </a:spcAft>
              <a:buSzPts val="1400"/>
              <a:buChar char="-"/>
            </a:pPr>
            <a:r>
              <a:rPr lang="fr"/>
              <a:t>Parc Normande + </a:t>
            </a:r>
            <a:r>
              <a:rPr b="1" lang="fr">
                <a:solidFill>
                  <a:srgbClr val="1155CC"/>
                </a:solidFill>
              </a:rPr>
              <a:t>Vescargot</a:t>
            </a:r>
            <a:r>
              <a:rPr lang="fr"/>
              <a:t> + </a:t>
            </a:r>
            <a:r>
              <a:rPr lang="fr" u="sng">
                <a:solidFill>
                  <a:srgbClr val="CC0000"/>
                </a:solidFill>
              </a:rPr>
              <a:t>Rando</a:t>
            </a:r>
            <a:r>
              <a:rPr b="1" lang="fr" sz="1200">
                <a:solidFill>
                  <a:srgbClr val="FF0000"/>
                </a:solidFill>
              </a:rPr>
              <a:t> </a:t>
            </a:r>
            <a:r>
              <a:rPr lang="fr" sz="1200">
                <a:solidFill>
                  <a:schemeClr val="dk1"/>
                </a:solidFill>
              </a:rPr>
              <a:t>= </a:t>
            </a:r>
            <a:r>
              <a:rPr lang="fr"/>
              <a:t>15 </a:t>
            </a:r>
            <a:endParaRPr>
              <a:solidFill>
                <a:schemeClr val="dk1"/>
              </a:solidFill>
            </a:endParaRPr>
          </a:p>
          <a:p>
            <a:pPr indent="-317500" lvl="0" marL="457200" rtl="0" algn="l">
              <a:spcBef>
                <a:spcPts val="0"/>
              </a:spcBef>
              <a:spcAft>
                <a:spcPts val="0"/>
              </a:spcAft>
              <a:buSzPts val="1400"/>
              <a:buChar char="-"/>
            </a:pPr>
            <a:r>
              <a:rPr lang="fr"/>
              <a:t>Parc Perche +</a:t>
            </a:r>
            <a:r>
              <a:rPr lang="fr">
                <a:solidFill>
                  <a:srgbClr val="1155CC"/>
                </a:solidFill>
              </a:rPr>
              <a:t> </a:t>
            </a:r>
            <a:r>
              <a:rPr b="1" lang="fr">
                <a:solidFill>
                  <a:srgbClr val="1155CC"/>
                </a:solidFill>
              </a:rPr>
              <a:t>Vélo</a:t>
            </a:r>
            <a:r>
              <a:rPr lang="fr"/>
              <a:t> + </a:t>
            </a:r>
            <a:r>
              <a:rPr lang="fr" u="sng">
                <a:solidFill>
                  <a:srgbClr val="CC0000"/>
                </a:solidFill>
              </a:rPr>
              <a:t>Permaculture</a:t>
            </a:r>
            <a:r>
              <a:rPr lang="fr"/>
              <a:t> = 15</a:t>
            </a:r>
            <a:endParaRPr/>
          </a:p>
        </p:txBody>
      </p:sp>
      <p:sp>
        <p:nvSpPr>
          <p:cNvPr id="86" name="Google Shape;86;p19"/>
          <p:cNvSpPr txBox="1"/>
          <p:nvPr/>
        </p:nvSpPr>
        <p:spPr>
          <a:xfrm>
            <a:off x="4767950" y="825300"/>
            <a:ext cx="4296300" cy="1262100"/>
          </a:xfrm>
          <a:prstGeom prst="rect">
            <a:avLst/>
          </a:prstGeom>
          <a:solidFill>
            <a:schemeClr val="lt1"/>
          </a:solidFill>
          <a:ln cap="flat" cmpd="sng" w="9525">
            <a:solidFill>
              <a:srgbClr val="CC0000"/>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i="1" lang="fr"/>
              <a:t>Pour toi, le plus important c’est de faire des choses simples, observer la nature, vivre dans une ZAD… Pas intérêt à dépasser le bilan carbone prévu.</a:t>
            </a:r>
            <a:endParaRPr i="1"/>
          </a:p>
          <a:p>
            <a:pPr indent="0" lvl="0" marL="0" rtl="0" algn="l">
              <a:spcBef>
                <a:spcPts val="0"/>
              </a:spcBef>
              <a:spcAft>
                <a:spcPts val="0"/>
              </a:spcAft>
              <a:buNone/>
            </a:pPr>
            <a:r>
              <a:rPr i="1" lang="fr"/>
              <a:t>Voyager, ok, mais la planète on y touche pas</a:t>
            </a:r>
            <a:endParaRPr i="1"/>
          </a:p>
          <a:p>
            <a:pPr indent="0" lvl="0" marL="0" rtl="0" algn="l">
              <a:spcBef>
                <a:spcPts val="0"/>
              </a:spcBef>
              <a:spcAft>
                <a:spcPts val="0"/>
              </a:spcAft>
              <a:buNone/>
            </a:pPr>
            <a:r>
              <a:t/>
            </a:r>
            <a:endParaRPr i="1"/>
          </a:p>
        </p:txBody>
      </p:sp>
      <p:sp>
        <p:nvSpPr>
          <p:cNvPr id="87" name="Google Shape;87;p19"/>
          <p:cNvSpPr txBox="1"/>
          <p:nvPr/>
        </p:nvSpPr>
        <p:spPr>
          <a:xfrm>
            <a:off x="4768075" y="3339025"/>
            <a:ext cx="4296300" cy="1046700"/>
          </a:xfrm>
          <a:prstGeom prst="rect">
            <a:avLst/>
          </a:prstGeom>
          <a:solidFill>
            <a:schemeClr val="lt1"/>
          </a:solidFill>
          <a:ln cap="flat" cmpd="sng" w="9525">
            <a:solidFill>
              <a:srgbClr val="CC0000"/>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fr"/>
              <a:t>Les combinaisons “pas mon style”: (-10 pts)</a:t>
            </a:r>
            <a:endParaRPr b="1"/>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rPr lang="fr"/>
              <a:t>Compiègne +</a:t>
            </a:r>
            <a:r>
              <a:rPr lang="fr">
                <a:solidFill>
                  <a:srgbClr val="1155CC"/>
                </a:solidFill>
              </a:rPr>
              <a:t> </a:t>
            </a:r>
            <a:r>
              <a:rPr b="1" lang="fr">
                <a:solidFill>
                  <a:srgbClr val="1155CC"/>
                </a:solidFill>
              </a:rPr>
              <a:t>Fusée</a:t>
            </a:r>
            <a:r>
              <a:rPr lang="fr">
                <a:solidFill>
                  <a:srgbClr val="1155CC"/>
                </a:solidFill>
              </a:rPr>
              <a:t> </a:t>
            </a:r>
            <a:r>
              <a:rPr lang="fr"/>
              <a:t>+ </a:t>
            </a:r>
            <a:r>
              <a:rPr lang="fr" u="sng">
                <a:solidFill>
                  <a:srgbClr val="CC0000"/>
                </a:solidFill>
              </a:rPr>
              <a:t>Survie</a:t>
            </a:r>
            <a:r>
              <a:rPr lang="fr"/>
              <a:t> = -10</a:t>
            </a:r>
            <a:endParaRPr/>
          </a:p>
          <a:p>
            <a:pPr indent="-317500" lvl="0" marL="457200" rtl="0" algn="l">
              <a:spcBef>
                <a:spcPts val="0"/>
              </a:spcBef>
              <a:spcAft>
                <a:spcPts val="0"/>
              </a:spcAft>
              <a:buSzPts val="1400"/>
              <a:buChar char="-"/>
            </a:pPr>
            <a:r>
              <a:rPr lang="fr"/>
              <a:t>Strasbourg +</a:t>
            </a:r>
            <a:r>
              <a:rPr lang="fr">
                <a:solidFill>
                  <a:srgbClr val="1155CC"/>
                </a:solidFill>
              </a:rPr>
              <a:t> </a:t>
            </a:r>
            <a:r>
              <a:rPr b="1" lang="fr">
                <a:solidFill>
                  <a:srgbClr val="1155CC"/>
                </a:solidFill>
              </a:rPr>
              <a:t>Taxi</a:t>
            </a:r>
            <a:r>
              <a:rPr lang="fr"/>
              <a:t> +</a:t>
            </a:r>
            <a:r>
              <a:rPr lang="fr" sz="1300"/>
              <a:t> </a:t>
            </a:r>
            <a:r>
              <a:rPr lang="fr" u="sng">
                <a:solidFill>
                  <a:srgbClr val="CC0000"/>
                </a:solidFill>
              </a:rPr>
              <a:t>Éch inter scout</a:t>
            </a:r>
            <a:r>
              <a:rPr lang="fr"/>
              <a:t> = -10</a:t>
            </a:r>
            <a:endParaRPr/>
          </a:p>
        </p:txBody>
      </p:sp>
      <p:sp>
        <p:nvSpPr>
          <p:cNvPr id="88" name="Google Shape;88;p19"/>
          <p:cNvSpPr txBox="1"/>
          <p:nvPr/>
        </p:nvSpPr>
        <p:spPr>
          <a:xfrm>
            <a:off x="318611" y="332700"/>
            <a:ext cx="4296300" cy="492600"/>
          </a:xfrm>
          <a:prstGeom prst="rect">
            <a:avLst/>
          </a:prstGeom>
          <a:solidFill>
            <a:srgbClr val="CC0000"/>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fr" sz="2000">
                <a:solidFill>
                  <a:srgbClr val="FFFFFF"/>
                </a:solidFill>
              </a:rPr>
              <a:t>L’influenceur</a:t>
            </a:r>
            <a:endParaRPr b="1" sz="2000">
              <a:solidFill>
                <a:srgbClr val="FFFFFF"/>
              </a:solidFill>
            </a:endParaRPr>
          </a:p>
        </p:txBody>
      </p:sp>
      <p:sp>
        <p:nvSpPr>
          <p:cNvPr id="89" name="Google Shape;89;p19"/>
          <p:cNvSpPr txBox="1"/>
          <p:nvPr/>
        </p:nvSpPr>
        <p:spPr>
          <a:xfrm>
            <a:off x="318400" y="2076925"/>
            <a:ext cx="4296300" cy="1262100"/>
          </a:xfrm>
          <a:prstGeom prst="rect">
            <a:avLst/>
          </a:prstGeom>
          <a:solidFill>
            <a:schemeClr val="lt1"/>
          </a:solidFill>
          <a:ln cap="flat" cmpd="sng" w="9525">
            <a:solidFill>
              <a:srgbClr val="CC0000"/>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fr"/>
              <a:t>Les combinaisons “j’suis hype”: (15 pts) </a:t>
            </a:r>
            <a:endParaRPr b="1"/>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rPr lang="fr"/>
              <a:t>Plage + </a:t>
            </a:r>
            <a:r>
              <a:rPr b="1" lang="fr">
                <a:solidFill>
                  <a:srgbClr val="1155CC"/>
                </a:solidFill>
              </a:rPr>
              <a:t>Hélicoptère</a:t>
            </a:r>
            <a:r>
              <a:rPr lang="fr"/>
              <a:t> + </a:t>
            </a:r>
            <a:r>
              <a:rPr lang="fr" u="sng">
                <a:solidFill>
                  <a:srgbClr val="CC0000"/>
                </a:solidFill>
              </a:rPr>
              <a:t>Musique</a:t>
            </a:r>
            <a:r>
              <a:rPr lang="fr"/>
              <a:t> = 15</a:t>
            </a:r>
            <a:endParaRPr/>
          </a:p>
          <a:p>
            <a:pPr indent="-317500" lvl="0" marL="457200" rtl="0" algn="l">
              <a:spcBef>
                <a:spcPts val="0"/>
              </a:spcBef>
              <a:spcAft>
                <a:spcPts val="0"/>
              </a:spcAft>
              <a:buSzPts val="1400"/>
              <a:buChar char="-"/>
            </a:pPr>
            <a:r>
              <a:rPr lang="fr"/>
              <a:t>Mont St-Michel + </a:t>
            </a:r>
            <a:r>
              <a:rPr b="1" lang="fr">
                <a:solidFill>
                  <a:srgbClr val="1155CC"/>
                </a:solidFill>
              </a:rPr>
              <a:t>Bateau</a:t>
            </a:r>
            <a:r>
              <a:rPr lang="fr"/>
              <a:t> + </a:t>
            </a:r>
            <a:r>
              <a:rPr lang="fr" u="sng">
                <a:solidFill>
                  <a:srgbClr val="CC0000"/>
                </a:solidFill>
              </a:rPr>
              <a:t>Théâtre</a:t>
            </a:r>
            <a:r>
              <a:rPr lang="fr"/>
              <a:t> = 15</a:t>
            </a:r>
            <a:endParaRPr/>
          </a:p>
          <a:p>
            <a:pPr indent="-317500" lvl="0" marL="457200" rtl="0" algn="l">
              <a:spcBef>
                <a:spcPts val="0"/>
              </a:spcBef>
              <a:spcAft>
                <a:spcPts val="0"/>
              </a:spcAft>
              <a:buSzPts val="1400"/>
              <a:buChar char="-"/>
            </a:pPr>
            <a:r>
              <a:rPr lang="fr"/>
              <a:t>Chantilly + </a:t>
            </a:r>
            <a:r>
              <a:rPr b="1" lang="fr">
                <a:solidFill>
                  <a:srgbClr val="1155CC"/>
                </a:solidFill>
              </a:rPr>
              <a:t>Taxi</a:t>
            </a:r>
            <a:r>
              <a:rPr lang="fr">
                <a:solidFill>
                  <a:srgbClr val="1155CC"/>
                </a:solidFill>
              </a:rPr>
              <a:t> </a:t>
            </a:r>
            <a:r>
              <a:rPr lang="fr"/>
              <a:t>+</a:t>
            </a:r>
            <a:r>
              <a:rPr lang="fr"/>
              <a:t> </a:t>
            </a:r>
            <a:r>
              <a:rPr lang="fr" u="sng">
                <a:solidFill>
                  <a:srgbClr val="CC0000"/>
                </a:solidFill>
              </a:rPr>
              <a:t>Cuisine</a:t>
            </a:r>
            <a:r>
              <a:rPr lang="fr"/>
              <a:t> = 15</a:t>
            </a:r>
            <a:endParaRPr/>
          </a:p>
        </p:txBody>
      </p:sp>
      <p:sp>
        <p:nvSpPr>
          <p:cNvPr id="90" name="Google Shape;90;p19"/>
          <p:cNvSpPr txBox="1"/>
          <p:nvPr/>
        </p:nvSpPr>
        <p:spPr>
          <a:xfrm>
            <a:off x="318478" y="825300"/>
            <a:ext cx="4296300" cy="1262100"/>
          </a:xfrm>
          <a:prstGeom prst="rect">
            <a:avLst/>
          </a:prstGeom>
          <a:solidFill>
            <a:schemeClr val="lt1"/>
          </a:solidFill>
          <a:ln cap="flat" cmpd="sng" w="9525">
            <a:solidFill>
              <a:srgbClr val="CC0000"/>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i="1" lang="fr"/>
              <a:t>Tu veux faire des activités toujours plus incroyables, mais surtout tu veux impressionner tes followers ! Plus c’est cher, mieux c’est, de toute façon t’es sponso </a:t>
            </a:r>
            <a:br>
              <a:rPr i="1" lang="fr"/>
            </a:br>
            <a:endParaRPr i="1"/>
          </a:p>
        </p:txBody>
      </p:sp>
      <p:sp>
        <p:nvSpPr>
          <p:cNvPr id="91" name="Google Shape;91;p19"/>
          <p:cNvSpPr txBox="1"/>
          <p:nvPr/>
        </p:nvSpPr>
        <p:spPr>
          <a:xfrm>
            <a:off x="318400" y="3339025"/>
            <a:ext cx="4296300" cy="1046700"/>
          </a:xfrm>
          <a:prstGeom prst="rect">
            <a:avLst/>
          </a:prstGeom>
          <a:solidFill>
            <a:schemeClr val="lt1"/>
          </a:solidFill>
          <a:ln cap="flat" cmpd="sng" w="9525">
            <a:solidFill>
              <a:srgbClr val="CC0000"/>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fr"/>
              <a:t>Les combinaisons “pas mon style”: (-10 pts)</a:t>
            </a:r>
            <a:endParaRPr b="1"/>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rPr lang="fr"/>
              <a:t>Parc Perche +</a:t>
            </a:r>
            <a:r>
              <a:rPr lang="fr">
                <a:solidFill>
                  <a:srgbClr val="1155CC"/>
                </a:solidFill>
              </a:rPr>
              <a:t> </a:t>
            </a:r>
            <a:r>
              <a:rPr b="1" lang="fr">
                <a:solidFill>
                  <a:srgbClr val="1155CC"/>
                </a:solidFill>
              </a:rPr>
              <a:t>Intercités</a:t>
            </a:r>
            <a:r>
              <a:rPr lang="fr"/>
              <a:t> +</a:t>
            </a:r>
            <a:r>
              <a:rPr lang="fr">
                <a:solidFill>
                  <a:srgbClr val="CC0000"/>
                </a:solidFill>
              </a:rPr>
              <a:t> </a:t>
            </a:r>
            <a:r>
              <a:rPr lang="fr" u="sng">
                <a:solidFill>
                  <a:srgbClr val="CC0000"/>
                </a:solidFill>
              </a:rPr>
              <a:t>Randonnée</a:t>
            </a:r>
            <a:r>
              <a:rPr lang="fr"/>
              <a:t> = -10</a:t>
            </a:r>
            <a:endParaRPr/>
          </a:p>
          <a:p>
            <a:pPr indent="-317500" lvl="0" marL="457200" rtl="0" algn="l">
              <a:spcBef>
                <a:spcPts val="0"/>
              </a:spcBef>
              <a:spcAft>
                <a:spcPts val="0"/>
              </a:spcAft>
              <a:buSzPts val="1400"/>
              <a:buChar char="-"/>
            </a:pPr>
            <a:r>
              <a:rPr lang="fr"/>
              <a:t>Rivière + </a:t>
            </a:r>
            <a:r>
              <a:rPr b="1" lang="fr">
                <a:solidFill>
                  <a:srgbClr val="1155CC"/>
                </a:solidFill>
              </a:rPr>
              <a:t>TER</a:t>
            </a:r>
            <a:r>
              <a:rPr lang="fr"/>
              <a:t> + </a:t>
            </a:r>
            <a:r>
              <a:rPr lang="fr" u="sng">
                <a:solidFill>
                  <a:srgbClr val="CC0000"/>
                </a:solidFill>
              </a:rPr>
              <a:t>Maraudes</a:t>
            </a:r>
            <a:r>
              <a:rPr lang="fr"/>
              <a:t> = -10</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grpSp>
        <p:nvGrpSpPr>
          <p:cNvPr id="96" name="Google Shape;96;p20"/>
          <p:cNvGrpSpPr/>
          <p:nvPr/>
        </p:nvGrpSpPr>
        <p:grpSpPr>
          <a:xfrm>
            <a:off x="318400" y="332700"/>
            <a:ext cx="4296511" cy="4053025"/>
            <a:chOff x="318400" y="332700"/>
            <a:chExt cx="4296511" cy="4053025"/>
          </a:xfrm>
        </p:grpSpPr>
        <p:sp>
          <p:nvSpPr>
            <p:cNvPr id="97" name="Google Shape;97;p20"/>
            <p:cNvSpPr txBox="1"/>
            <p:nvPr/>
          </p:nvSpPr>
          <p:spPr>
            <a:xfrm>
              <a:off x="318611" y="332700"/>
              <a:ext cx="4296300" cy="492600"/>
            </a:xfrm>
            <a:prstGeom prst="rect">
              <a:avLst/>
            </a:prstGeom>
            <a:solidFill>
              <a:srgbClr val="CC0000"/>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fr" sz="2000">
                  <a:solidFill>
                    <a:srgbClr val="FFFFFF"/>
                  </a:solidFill>
                </a:rPr>
                <a:t>Le cultivé</a:t>
              </a:r>
              <a:endParaRPr b="1" sz="2000">
                <a:solidFill>
                  <a:srgbClr val="FFFFFF"/>
                </a:solidFill>
              </a:endParaRPr>
            </a:p>
          </p:txBody>
        </p:sp>
        <p:sp>
          <p:nvSpPr>
            <p:cNvPr id="98" name="Google Shape;98;p20"/>
            <p:cNvSpPr txBox="1"/>
            <p:nvPr/>
          </p:nvSpPr>
          <p:spPr>
            <a:xfrm>
              <a:off x="318400" y="2076925"/>
              <a:ext cx="4296300" cy="1262100"/>
            </a:xfrm>
            <a:prstGeom prst="rect">
              <a:avLst/>
            </a:prstGeom>
            <a:solidFill>
              <a:schemeClr val="lt1"/>
            </a:solidFill>
            <a:ln cap="flat" cmpd="sng" w="9525">
              <a:solidFill>
                <a:srgbClr val="CC0000"/>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fr"/>
                <a:t>Les combinaisons “j’suis hype”: (15 pts)</a:t>
              </a:r>
              <a:endParaRPr b="1"/>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rPr lang="fr"/>
                <a:t> </a:t>
              </a:r>
              <a:r>
                <a:rPr lang="fr"/>
                <a:t>Giverny + </a:t>
              </a:r>
              <a:r>
                <a:rPr b="1" lang="fr">
                  <a:solidFill>
                    <a:srgbClr val="1155CC"/>
                  </a:solidFill>
                </a:rPr>
                <a:t>Tramway</a:t>
              </a:r>
              <a:r>
                <a:rPr lang="fr">
                  <a:solidFill>
                    <a:srgbClr val="1155CC"/>
                  </a:solidFill>
                </a:rPr>
                <a:t> </a:t>
              </a:r>
              <a:r>
                <a:rPr lang="fr"/>
                <a:t>+ </a:t>
              </a:r>
              <a:r>
                <a:rPr lang="fr" u="sng">
                  <a:solidFill>
                    <a:srgbClr val="CC0000"/>
                  </a:solidFill>
                </a:rPr>
                <a:t>Éch. inter. scout</a:t>
              </a:r>
              <a:r>
                <a:rPr b="1" lang="fr">
                  <a:solidFill>
                    <a:srgbClr val="FF0000"/>
                  </a:solidFill>
                </a:rPr>
                <a:t> </a:t>
              </a:r>
              <a:r>
                <a:rPr lang="fr"/>
                <a:t>= 15  </a:t>
              </a:r>
              <a:endParaRPr/>
            </a:p>
            <a:p>
              <a:pPr indent="-317500" lvl="0" marL="457200" rtl="0" algn="l">
                <a:spcBef>
                  <a:spcPts val="0"/>
                </a:spcBef>
                <a:spcAft>
                  <a:spcPts val="0"/>
                </a:spcAft>
                <a:buSzPts val="1400"/>
                <a:buChar char="-"/>
              </a:pPr>
              <a:r>
                <a:rPr lang="fr"/>
                <a:t> Chartres + </a:t>
              </a:r>
              <a:r>
                <a:rPr b="1" lang="fr">
                  <a:solidFill>
                    <a:srgbClr val="1155CC"/>
                  </a:solidFill>
                </a:rPr>
                <a:t>Camping car</a:t>
              </a:r>
              <a:r>
                <a:rPr lang="fr">
                  <a:solidFill>
                    <a:srgbClr val="1155CC"/>
                  </a:solidFill>
                </a:rPr>
                <a:t> </a:t>
              </a:r>
              <a:r>
                <a:rPr lang="fr"/>
                <a:t>+ </a:t>
              </a:r>
              <a:r>
                <a:rPr lang="fr" u="sng">
                  <a:solidFill>
                    <a:srgbClr val="CC0000"/>
                  </a:solidFill>
                </a:rPr>
                <a:t>Théâtre</a:t>
              </a:r>
              <a:r>
                <a:rPr lang="fr"/>
                <a:t> = 15</a:t>
              </a:r>
              <a:endParaRPr/>
            </a:p>
            <a:p>
              <a:pPr indent="-317500" lvl="0" marL="457200" rtl="0" algn="l">
                <a:spcBef>
                  <a:spcPts val="0"/>
                </a:spcBef>
                <a:spcAft>
                  <a:spcPts val="0"/>
                </a:spcAft>
                <a:buSzPts val="1400"/>
                <a:buChar char="-"/>
              </a:pPr>
              <a:r>
                <a:rPr lang="fr"/>
                <a:t> Rouen + </a:t>
              </a:r>
              <a:r>
                <a:rPr b="1" lang="fr">
                  <a:solidFill>
                    <a:srgbClr val="1155CC"/>
                  </a:solidFill>
                </a:rPr>
                <a:t>Covoiturage</a:t>
              </a:r>
              <a:r>
                <a:rPr lang="fr"/>
                <a:t> + </a:t>
              </a:r>
              <a:r>
                <a:rPr lang="fr" u="sng">
                  <a:solidFill>
                    <a:srgbClr val="CC0000"/>
                  </a:solidFill>
                </a:rPr>
                <a:t>Vis. historique</a:t>
              </a:r>
              <a:r>
                <a:rPr b="1" lang="fr">
                  <a:solidFill>
                    <a:srgbClr val="FF0000"/>
                  </a:solidFill>
                </a:rPr>
                <a:t> </a:t>
              </a:r>
              <a:r>
                <a:rPr lang="fr"/>
                <a:t>= 15 </a:t>
              </a:r>
              <a:endParaRPr/>
            </a:p>
          </p:txBody>
        </p:sp>
        <p:sp>
          <p:nvSpPr>
            <p:cNvPr id="99" name="Google Shape;99;p20"/>
            <p:cNvSpPr txBox="1"/>
            <p:nvPr/>
          </p:nvSpPr>
          <p:spPr>
            <a:xfrm>
              <a:off x="318478" y="825300"/>
              <a:ext cx="4296300" cy="1262100"/>
            </a:xfrm>
            <a:prstGeom prst="rect">
              <a:avLst/>
            </a:prstGeom>
            <a:solidFill>
              <a:schemeClr val="lt1"/>
            </a:solidFill>
            <a:ln cap="flat" cmpd="sng" w="9525">
              <a:solidFill>
                <a:srgbClr val="CC0000"/>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i="1" lang="fr"/>
                <a:t>Hyper curieux, t’as mille anecdotes et infos sur chaque pierre de chaque pont que tu croises. tu veux rencontrer, échanger, découvrir. Zapper une visite pour chiller sur la plage ? Impossible. </a:t>
              </a:r>
              <a:endParaRPr i="1"/>
            </a:p>
            <a:p>
              <a:pPr indent="0" lvl="0" marL="0" rtl="0" algn="l">
                <a:spcBef>
                  <a:spcPts val="0"/>
                </a:spcBef>
                <a:spcAft>
                  <a:spcPts val="0"/>
                </a:spcAft>
                <a:buNone/>
              </a:pPr>
              <a:r>
                <a:t/>
              </a:r>
              <a:endParaRPr i="1"/>
            </a:p>
          </p:txBody>
        </p:sp>
        <p:sp>
          <p:nvSpPr>
            <p:cNvPr id="100" name="Google Shape;100;p20"/>
            <p:cNvSpPr txBox="1"/>
            <p:nvPr/>
          </p:nvSpPr>
          <p:spPr>
            <a:xfrm>
              <a:off x="318400" y="3339025"/>
              <a:ext cx="4296300" cy="1046700"/>
            </a:xfrm>
            <a:prstGeom prst="rect">
              <a:avLst/>
            </a:prstGeom>
            <a:solidFill>
              <a:schemeClr val="lt1"/>
            </a:solidFill>
            <a:ln cap="flat" cmpd="sng" w="9525">
              <a:solidFill>
                <a:srgbClr val="CC0000"/>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fr"/>
                <a:t>Les combinaisons “pas mon style”: (-10 pts)</a:t>
              </a:r>
              <a:endParaRPr b="1"/>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rPr lang="fr"/>
                <a:t> Montagne +</a:t>
              </a:r>
              <a:r>
                <a:rPr lang="fr">
                  <a:solidFill>
                    <a:srgbClr val="1155CC"/>
                  </a:solidFill>
                </a:rPr>
                <a:t> </a:t>
              </a:r>
              <a:r>
                <a:rPr b="1" lang="fr">
                  <a:solidFill>
                    <a:srgbClr val="1155CC"/>
                  </a:solidFill>
                </a:rPr>
                <a:t>Camion</a:t>
              </a:r>
              <a:r>
                <a:rPr lang="fr">
                  <a:solidFill>
                    <a:srgbClr val="1155CC"/>
                  </a:solidFill>
                </a:rPr>
                <a:t> </a:t>
              </a:r>
              <a:r>
                <a:rPr lang="fr"/>
                <a:t>+ </a:t>
              </a:r>
              <a:r>
                <a:rPr lang="fr" u="sng">
                  <a:solidFill>
                    <a:srgbClr val="CC0000"/>
                  </a:solidFill>
                </a:rPr>
                <a:t>Cuisine</a:t>
              </a:r>
              <a:r>
                <a:rPr b="1" lang="fr">
                  <a:solidFill>
                    <a:srgbClr val="FF0000"/>
                  </a:solidFill>
                </a:rPr>
                <a:t> </a:t>
              </a:r>
              <a:r>
                <a:rPr lang="fr"/>
                <a:t>= -10</a:t>
              </a:r>
              <a:endParaRPr/>
            </a:p>
            <a:p>
              <a:pPr indent="-317500" lvl="0" marL="457200" rtl="0" algn="l">
                <a:spcBef>
                  <a:spcPts val="0"/>
                </a:spcBef>
                <a:spcAft>
                  <a:spcPts val="0"/>
                </a:spcAft>
                <a:buSzPts val="1400"/>
                <a:buChar char="-"/>
              </a:pPr>
              <a:r>
                <a:rPr lang="fr"/>
                <a:t> Etretat +</a:t>
              </a:r>
              <a:r>
                <a:rPr lang="fr">
                  <a:solidFill>
                    <a:srgbClr val="1155CC"/>
                  </a:solidFill>
                </a:rPr>
                <a:t> </a:t>
              </a:r>
              <a:r>
                <a:rPr b="1" lang="fr">
                  <a:solidFill>
                    <a:srgbClr val="1155CC"/>
                  </a:solidFill>
                </a:rPr>
                <a:t>Tricycle</a:t>
              </a:r>
              <a:r>
                <a:rPr lang="fr"/>
                <a:t> + </a:t>
              </a:r>
              <a:r>
                <a:rPr lang="fr" u="sng">
                  <a:solidFill>
                    <a:srgbClr val="CC0000"/>
                  </a:solidFill>
                </a:rPr>
                <a:t>Volley-Ball</a:t>
              </a:r>
              <a:r>
                <a:rPr b="1" lang="fr">
                  <a:solidFill>
                    <a:srgbClr val="FF0000"/>
                  </a:solidFill>
                </a:rPr>
                <a:t> </a:t>
              </a:r>
              <a:r>
                <a:rPr lang="fr"/>
                <a:t>= -10</a:t>
              </a:r>
              <a:endParaRPr/>
            </a:p>
          </p:txBody>
        </p:sp>
      </p:grpSp>
      <p:grpSp>
        <p:nvGrpSpPr>
          <p:cNvPr id="101" name="Google Shape;101;p20"/>
          <p:cNvGrpSpPr/>
          <p:nvPr/>
        </p:nvGrpSpPr>
        <p:grpSpPr>
          <a:xfrm>
            <a:off x="4767950" y="332700"/>
            <a:ext cx="4296451" cy="4053025"/>
            <a:chOff x="4767950" y="332700"/>
            <a:chExt cx="4296451" cy="4053025"/>
          </a:xfrm>
        </p:grpSpPr>
        <p:sp>
          <p:nvSpPr>
            <p:cNvPr id="102" name="Google Shape;102;p20"/>
            <p:cNvSpPr txBox="1"/>
            <p:nvPr/>
          </p:nvSpPr>
          <p:spPr>
            <a:xfrm>
              <a:off x="4768101" y="332700"/>
              <a:ext cx="4296300" cy="492600"/>
            </a:xfrm>
            <a:prstGeom prst="rect">
              <a:avLst/>
            </a:prstGeom>
            <a:solidFill>
              <a:srgbClr val="CC0000"/>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fr" sz="2000">
                  <a:solidFill>
                    <a:srgbClr val="FFFFFF"/>
                  </a:solidFill>
                </a:rPr>
                <a:t>Le survivant</a:t>
              </a:r>
              <a:endParaRPr b="1" sz="2000">
                <a:solidFill>
                  <a:srgbClr val="FFFFFF"/>
                </a:solidFill>
              </a:endParaRPr>
            </a:p>
          </p:txBody>
        </p:sp>
        <p:sp>
          <p:nvSpPr>
            <p:cNvPr id="103" name="Google Shape;103;p20"/>
            <p:cNvSpPr txBox="1"/>
            <p:nvPr/>
          </p:nvSpPr>
          <p:spPr>
            <a:xfrm>
              <a:off x="4767950" y="2076925"/>
              <a:ext cx="4296300" cy="1262100"/>
            </a:xfrm>
            <a:prstGeom prst="rect">
              <a:avLst/>
            </a:prstGeom>
            <a:noFill/>
            <a:ln cap="flat" cmpd="sng" w="9525">
              <a:solidFill>
                <a:srgbClr val="CC0000"/>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fr"/>
                <a:t>Les combinaisons “j’suis hype”: (15 pts)</a:t>
              </a:r>
              <a:endParaRPr b="1"/>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rPr lang="fr"/>
                <a:t> Montagne + </a:t>
              </a:r>
              <a:r>
                <a:rPr b="1" lang="fr">
                  <a:solidFill>
                    <a:srgbClr val="1155CC"/>
                  </a:solidFill>
                </a:rPr>
                <a:t>Fusée</a:t>
              </a:r>
              <a:r>
                <a:rPr lang="fr">
                  <a:solidFill>
                    <a:srgbClr val="1155CC"/>
                  </a:solidFill>
                </a:rPr>
                <a:t> </a:t>
              </a:r>
              <a:r>
                <a:rPr lang="fr"/>
                <a:t>+ </a:t>
              </a:r>
              <a:r>
                <a:rPr lang="fr" u="sng">
                  <a:solidFill>
                    <a:srgbClr val="CC0000"/>
                  </a:solidFill>
                </a:rPr>
                <a:t>Rando</a:t>
              </a:r>
              <a:r>
                <a:rPr b="1" lang="fr">
                  <a:solidFill>
                    <a:srgbClr val="FF0000"/>
                  </a:solidFill>
                </a:rPr>
                <a:t> </a:t>
              </a:r>
              <a:r>
                <a:rPr lang="fr"/>
                <a:t>= </a:t>
              </a:r>
              <a:r>
                <a:rPr lang="fr">
                  <a:solidFill>
                    <a:schemeClr val="dk1"/>
                  </a:solidFill>
                </a:rPr>
                <a:t>15</a:t>
              </a:r>
              <a:endParaRPr/>
            </a:p>
            <a:p>
              <a:pPr indent="-317500" lvl="0" marL="457200" rtl="0" algn="l">
                <a:spcBef>
                  <a:spcPts val="0"/>
                </a:spcBef>
                <a:spcAft>
                  <a:spcPts val="0"/>
                </a:spcAft>
                <a:buSzPts val="1400"/>
                <a:buChar char="-"/>
              </a:pPr>
              <a:r>
                <a:rPr lang="fr"/>
                <a:t> Rivière +</a:t>
              </a:r>
              <a:r>
                <a:rPr lang="fr">
                  <a:solidFill>
                    <a:srgbClr val="1155CC"/>
                  </a:solidFill>
                </a:rPr>
                <a:t> </a:t>
              </a:r>
              <a:r>
                <a:rPr b="1" lang="fr">
                  <a:solidFill>
                    <a:srgbClr val="1155CC"/>
                  </a:solidFill>
                </a:rPr>
                <a:t>TGV</a:t>
              </a:r>
              <a:r>
                <a:rPr lang="fr">
                  <a:solidFill>
                    <a:srgbClr val="1155CC"/>
                  </a:solidFill>
                </a:rPr>
                <a:t> </a:t>
              </a:r>
              <a:r>
                <a:rPr lang="fr"/>
                <a:t>+</a:t>
              </a:r>
              <a:r>
                <a:rPr lang="fr">
                  <a:solidFill>
                    <a:srgbClr val="CC0000"/>
                  </a:solidFill>
                </a:rPr>
                <a:t> </a:t>
              </a:r>
              <a:r>
                <a:rPr lang="fr" u="sng">
                  <a:solidFill>
                    <a:srgbClr val="CC0000"/>
                  </a:solidFill>
                </a:rPr>
                <a:t>Survie</a:t>
              </a:r>
              <a:r>
                <a:rPr b="1" lang="fr">
                  <a:solidFill>
                    <a:srgbClr val="FF0000"/>
                  </a:solidFill>
                </a:rPr>
                <a:t> </a:t>
              </a:r>
              <a:r>
                <a:rPr lang="fr" sz="1200">
                  <a:solidFill>
                    <a:schemeClr val="dk1"/>
                  </a:solidFill>
                </a:rPr>
                <a:t>= </a:t>
              </a:r>
              <a:r>
                <a:rPr lang="fr">
                  <a:solidFill>
                    <a:schemeClr val="dk1"/>
                  </a:solidFill>
                </a:rPr>
                <a:t>15</a:t>
              </a:r>
              <a:endParaRPr>
                <a:solidFill>
                  <a:schemeClr val="dk1"/>
                </a:solidFill>
              </a:endParaRPr>
            </a:p>
            <a:p>
              <a:pPr indent="-317500" lvl="0" marL="457200" rtl="0" algn="l">
                <a:spcBef>
                  <a:spcPts val="0"/>
                </a:spcBef>
                <a:spcAft>
                  <a:spcPts val="0"/>
                </a:spcAft>
                <a:buSzPts val="1400"/>
                <a:buChar char="-"/>
              </a:pPr>
              <a:r>
                <a:rPr lang="fr"/>
                <a:t> Désert +</a:t>
              </a:r>
              <a:r>
                <a:rPr lang="fr">
                  <a:solidFill>
                    <a:srgbClr val="1155CC"/>
                  </a:solidFill>
                </a:rPr>
                <a:t> </a:t>
              </a:r>
              <a:r>
                <a:rPr b="1" lang="fr">
                  <a:solidFill>
                    <a:srgbClr val="1155CC"/>
                  </a:solidFill>
                </a:rPr>
                <a:t>Camion</a:t>
              </a:r>
              <a:r>
                <a:rPr lang="fr">
                  <a:solidFill>
                    <a:srgbClr val="1155CC"/>
                  </a:solidFill>
                </a:rPr>
                <a:t> </a:t>
              </a:r>
              <a:r>
                <a:rPr lang="fr"/>
                <a:t>+ </a:t>
              </a:r>
              <a:r>
                <a:rPr lang="fr" u="sng">
                  <a:solidFill>
                    <a:srgbClr val="CC0000"/>
                  </a:solidFill>
                </a:rPr>
                <a:t>D</a:t>
              </a:r>
              <a:r>
                <a:rPr lang="fr" u="sng">
                  <a:solidFill>
                    <a:srgbClr val="CC0000"/>
                  </a:solidFill>
                </a:rPr>
                <a:t>vp perso.</a:t>
              </a:r>
              <a:r>
                <a:rPr lang="fr">
                  <a:solidFill>
                    <a:srgbClr val="CC0000"/>
                  </a:solidFill>
                </a:rPr>
                <a:t> </a:t>
              </a:r>
              <a:r>
                <a:rPr lang="fr"/>
                <a:t>= 15</a:t>
              </a:r>
              <a:endParaRPr/>
            </a:p>
          </p:txBody>
        </p:sp>
        <p:sp>
          <p:nvSpPr>
            <p:cNvPr id="104" name="Google Shape;104;p20"/>
            <p:cNvSpPr txBox="1"/>
            <p:nvPr/>
          </p:nvSpPr>
          <p:spPr>
            <a:xfrm>
              <a:off x="4767950" y="825300"/>
              <a:ext cx="4296300" cy="1262100"/>
            </a:xfrm>
            <a:prstGeom prst="rect">
              <a:avLst/>
            </a:prstGeom>
            <a:solidFill>
              <a:schemeClr val="lt1"/>
            </a:solidFill>
            <a:ln cap="flat" cmpd="sng" w="9525">
              <a:solidFill>
                <a:srgbClr val="CC0000"/>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i="1" lang="fr"/>
                <a:t>Prêt pour l’apocalypse, tu survis dans n’importe quelle situation. Pas question de prendre le chemin le plus facile ou d’opter pour la flemme, t’es toujours prêt et sais te repérer avec les traces des animaux, la mousse des arbres ou les étoiles</a:t>
              </a:r>
              <a:endParaRPr i="1"/>
            </a:p>
          </p:txBody>
        </p:sp>
        <p:sp>
          <p:nvSpPr>
            <p:cNvPr id="105" name="Google Shape;105;p20"/>
            <p:cNvSpPr txBox="1"/>
            <p:nvPr/>
          </p:nvSpPr>
          <p:spPr>
            <a:xfrm>
              <a:off x="4768075" y="3339025"/>
              <a:ext cx="4296300" cy="1046700"/>
            </a:xfrm>
            <a:prstGeom prst="rect">
              <a:avLst/>
            </a:prstGeom>
            <a:solidFill>
              <a:schemeClr val="lt1"/>
            </a:solidFill>
            <a:ln cap="flat" cmpd="sng" w="9525">
              <a:solidFill>
                <a:srgbClr val="CC0000"/>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fr"/>
                <a:t>Les combinaisons “pas mon style”: (-10 pts)</a:t>
              </a:r>
              <a:endParaRPr b="1"/>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rPr lang="fr"/>
                <a:t> Honfleur + </a:t>
              </a:r>
              <a:r>
                <a:rPr b="1" lang="fr">
                  <a:solidFill>
                    <a:srgbClr val="1155CC"/>
                  </a:solidFill>
                </a:rPr>
                <a:t>Tramway</a:t>
              </a:r>
              <a:r>
                <a:rPr lang="fr">
                  <a:solidFill>
                    <a:srgbClr val="1155CC"/>
                  </a:solidFill>
                </a:rPr>
                <a:t> </a:t>
              </a:r>
              <a:r>
                <a:rPr lang="fr"/>
                <a:t>+ </a:t>
              </a:r>
              <a:r>
                <a:rPr lang="fr" u="sng">
                  <a:solidFill>
                    <a:srgbClr val="CC0000"/>
                  </a:solidFill>
                </a:rPr>
                <a:t>F</a:t>
              </a:r>
              <a:r>
                <a:rPr lang="fr" u="sng">
                  <a:solidFill>
                    <a:srgbClr val="CC0000"/>
                  </a:solidFill>
                </a:rPr>
                <a:t>erme peda</a:t>
              </a:r>
              <a:r>
                <a:rPr lang="fr">
                  <a:solidFill>
                    <a:srgbClr val="CC0000"/>
                  </a:solidFill>
                </a:rPr>
                <a:t> </a:t>
              </a:r>
              <a:r>
                <a:rPr lang="fr"/>
                <a:t>= -10</a:t>
              </a:r>
              <a:endParaRPr/>
            </a:p>
            <a:p>
              <a:pPr indent="-317500" lvl="0" marL="457200" rtl="0" algn="l">
                <a:spcBef>
                  <a:spcPts val="0"/>
                </a:spcBef>
                <a:spcAft>
                  <a:spcPts val="0"/>
                </a:spcAft>
                <a:buSzPts val="1400"/>
                <a:buChar char="-"/>
              </a:pPr>
              <a:r>
                <a:rPr lang="fr"/>
                <a:t> Provins +</a:t>
              </a:r>
              <a:r>
                <a:rPr lang="fr">
                  <a:solidFill>
                    <a:srgbClr val="1155CC"/>
                  </a:solidFill>
                </a:rPr>
                <a:t> </a:t>
              </a:r>
              <a:r>
                <a:rPr b="1" lang="fr">
                  <a:solidFill>
                    <a:srgbClr val="1155CC"/>
                  </a:solidFill>
                </a:rPr>
                <a:t>Intercités</a:t>
              </a:r>
              <a:r>
                <a:rPr lang="fr">
                  <a:solidFill>
                    <a:srgbClr val="1155CC"/>
                  </a:solidFill>
                </a:rPr>
                <a:t> </a:t>
              </a:r>
              <a:r>
                <a:rPr lang="fr"/>
                <a:t>+ </a:t>
              </a:r>
              <a:r>
                <a:rPr lang="fr" u="sng">
                  <a:solidFill>
                    <a:srgbClr val="CC0000"/>
                  </a:solidFill>
                </a:rPr>
                <a:t>Journalisme</a:t>
              </a:r>
              <a:r>
                <a:rPr b="1" lang="fr">
                  <a:solidFill>
                    <a:srgbClr val="FF0000"/>
                  </a:solidFill>
                </a:rPr>
                <a:t> </a:t>
              </a:r>
              <a:r>
                <a:rPr lang="fr"/>
                <a:t>= -10</a:t>
              </a:r>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1"/>
          <p:cNvSpPr txBox="1"/>
          <p:nvPr/>
        </p:nvSpPr>
        <p:spPr>
          <a:xfrm>
            <a:off x="318611" y="332700"/>
            <a:ext cx="4296300" cy="492600"/>
          </a:xfrm>
          <a:prstGeom prst="rect">
            <a:avLst/>
          </a:prstGeom>
          <a:solidFill>
            <a:srgbClr val="CC0000"/>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fr" sz="2000">
                <a:solidFill>
                  <a:srgbClr val="FFFFFF"/>
                </a:solidFill>
              </a:rPr>
              <a:t>L’indécis</a:t>
            </a:r>
            <a:endParaRPr b="1" sz="2000">
              <a:solidFill>
                <a:srgbClr val="FFFFFF"/>
              </a:solidFill>
            </a:endParaRPr>
          </a:p>
        </p:txBody>
      </p:sp>
      <p:sp>
        <p:nvSpPr>
          <p:cNvPr id="111" name="Google Shape;111;p21"/>
          <p:cNvSpPr txBox="1"/>
          <p:nvPr/>
        </p:nvSpPr>
        <p:spPr>
          <a:xfrm>
            <a:off x="318400" y="2076925"/>
            <a:ext cx="4296300" cy="1262100"/>
          </a:xfrm>
          <a:prstGeom prst="rect">
            <a:avLst/>
          </a:prstGeom>
          <a:solidFill>
            <a:schemeClr val="lt1"/>
          </a:solidFill>
          <a:ln cap="flat" cmpd="sng" w="9525">
            <a:solidFill>
              <a:srgbClr val="CC0000"/>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fr"/>
              <a:t>Les combinaisons “j’suis hype”: (15 pts)</a:t>
            </a:r>
            <a:endParaRPr b="1"/>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rPr lang="fr"/>
              <a:t> Parc normande + </a:t>
            </a:r>
            <a:r>
              <a:rPr b="1" lang="fr">
                <a:solidFill>
                  <a:srgbClr val="1155CC"/>
                </a:solidFill>
              </a:rPr>
              <a:t>Avion</a:t>
            </a:r>
            <a:r>
              <a:rPr lang="fr">
                <a:solidFill>
                  <a:srgbClr val="1155CC"/>
                </a:solidFill>
              </a:rPr>
              <a:t> </a:t>
            </a:r>
            <a:r>
              <a:rPr lang="fr"/>
              <a:t>+ </a:t>
            </a:r>
            <a:r>
              <a:rPr lang="fr" u="sng">
                <a:solidFill>
                  <a:srgbClr val="CC0000"/>
                </a:solidFill>
              </a:rPr>
              <a:t>Dvp durable</a:t>
            </a:r>
            <a:r>
              <a:rPr b="1" lang="fr">
                <a:solidFill>
                  <a:srgbClr val="FF0000"/>
                </a:solidFill>
              </a:rPr>
              <a:t> </a:t>
            </a:r>
            <a:r>
              <a:rPr lang="fr"/>
              <a:t>= 15  </a:t>
            </a:r>
            <a:endParaRPr/>
          </a:p>
          <a:p>
            <a:pPr indent="-317500" lvl="0" marL="457200" rtl="0" algn="l">
              <a:spcBef>
                <a:spcPts val="0"/>
              </a:spcBef>
              <a:spcAft>
                <a:spcPts val="0"/>
              </a:spcAft>
              <a:buSzPts val="1400"/>
              <a:buChar char="-"/>
            </a:pPr>
            <a:r>
              <a:rPr lang="fr"/>
              <a:t> Désert + </a:t>
            </a:r>
            <a:r>
              <a:rPr b="1" lang="fr">
                <a:solidFill>
                  <a:srgbClr val="1155CC"/>
                </a:solidFill>
              </a:rPr>
              <a:t>Vélo</a:t>
            </a:r>
            <a:r>
              <a:rPr lang="fr"/>
              <a:t> </a:t>
            </a:r>
            <a:r>
              <a:rPr lang="fr"/>
              <a:t>+ </a:t>
            </a:r>
            <a:r>
              <a:rPr lang="fr" u="sng">
                <a:solidFill>
                  <a:srgbClr val="CC0000"/>
                </a:solidFill>
              </a:rPr>
              <a:t>Théâtre</a:t>
            </a:r>
            <a:r>
              <a:rPr lang="fr"/>
              <a:t> = 15</a:t>
            </a:r>
            <a:endParaRPr/>
          </a:p>
          <a:p>
            <a:pPr indent="-317500" lvl="0" marL="457200" rtl="0" algn="l">
              <a:spcBef>
                <a:spcPts val="0"/>
              </a:spcBef>
              <a:spcAft>
                <a:spcPts val="0"/>
              </a:spcAft>
              <a:buSzPts val="1400"/>
              <a:buChar char="-"/>
            </a:pPr>
            <a:r>
              <a:rPr lang="fr"/>
              <a:t> Chartres + </a:t>
            </a:r>
            <a:r>
              <a:rPr b="1" lang="fr">
                <a:solidFill>
                  <a:srgbClr val="1155CC"/>
                </a:solidFill>
              </a:rPr>
              <a:t>Covoiturage</a:t>
            </a:r>
            <a:r>
              <a:rPr lang="fr"/>
              <a:t> + </a:t>
            </a:r>
            <a:r>
              <a:rPr lang="fr" u="sng">
                <a:solidFill>
                  <a:srgbClr val="CC0000"/>
                </a:solidFill>
              </a:rPr>
              <a:t>Survie</a:t>
            </a:r>
            <a:r>
              <a:rPr b="1" lang="fr">
                <a:solidFill>
                  <a:srgbClr val="FF0000"/>
                </a:solidFill>
              </a:rPr>
              <a:t> </a:t>
            </a:r>
            <a:r>
              <a:rPr lang="fr"/>
              <a:t>= 15</a:t>
            </a:r>
            <a:endParaRPr/>
          </a:p>
        </p:txBody>
      </p:sp>
      <p:sp>
        <p:nvSpPr>
          <p:cNvPr id="112" name="Google Shape;112;p21"/>
          <p:cNvSpPr txBox="1"/>
          <p:nvPr/>
        </p:nvSpPr>
        <p:spPr>
          <a:xfrm>
            <a:off x="318478" y="825300"/>
            <a:ext cx="4296300" cy="1262100"/>
          </a:xfrm>
          <a:prstGeom prst="rect">
            <a:avLst/>
          </a:prstGeom>
          <a:solidFill>
            <a:schemeClr val="lt1"/>
          </a:solidFill>
          <a:ln cap="flat" cmpd="sng" w="9525">
            <a:solidFill>
              <a:srgbClr val="CC0000"/>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i="1" lang="fr"/>
              <a:t>Envie de toucher à tout, d’aller bronzer mais en même temps ça serait dommage de rater la visite prévue, et de passer à côté de rencontres. Objectif: caler 2 semaines de vacances en 2 jours. Si le choix est trop difficile, autant ne pas choisir.</a:t>
            </a:r>
            <a:endParaRPr i="1"/>
          </a:p>
        </p:txBody>
      </p:sp>
      <p:sp>
        <p:nvSpPr>
          <p:cNvPr id="113" name="Google Shape;113;p21"/>
          <p:cNvSpPr txBox="1"/>
          <p:nvPr/>
        </p:nvSpPr>
        <p:spPr>
          <a:xfrm>
            <a:off x="318400" y="3339025"/>
            <a:ext cx="4296300" cy="1046700"/>
          </a:xfrm>
          <a:prstGeom prst="rect">
            <a:avLst/>
          </a:prstGeom>
          <a:solidFill>
            <a:schemeClr val="lt1"/>
          </a:solidFill>
          <a:ln cap="flat" cmpd="sng" w="9525">
            <a:solidFill>
              <a:srgbClr val="CC0000"/>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fr"/>
              <a:t>Les combinaisons “pas mon style”: ( -10 pts)</a:t>
            </a:r>
            <a:endParaRPr b="1"/>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rPr lang="fr"/>
              <a:t> Strasbourg +</a:t>
            </a:r>
            <a:r>
              <a:rPr lang="fr">
                <a:solidFill>
                  <a:srgbClr val="1155CC"/>
                </a:solidFill>
              </a:rPr>
              <a:t> </a:t>
            </a:r>
            <a:r>
              <a:rPr b="1" lang="fr">
                <a:solidFill>
                  <a:srgbClr val="1155CC"/>
                </a:solidFill>
              </a:rPr>
              <a:t>TGV</a:t>
            </a:r>
            <a:r>
              <a:rPr lang="fr">
                <a:solidFill>
                  <a:srgbClr val="1155CC"/>
                </a:solidFill>
              </a:rPr>
              <a:t> </a:t>
            </a:r>
            <a:r>
              <a:rPr lang="fr"/>
              <a:t>+ </a:t>
            </a:r>
            <a:r>
              <a:rPr lang="fr" u="sng">
                <a:solidFill>
                  <a:srgbClr val="CC0000"/>
                </a:solidFill>
              </a:rPr>
              <a:t>Journalisme</a:t>
            </a:r>
            <a:r>
              <a:rPr b="1" lang="fr">
                <a:solidFill>
                  <a:srgbClr val="FF0000"/>
                </a:solidFill>
              </a:rPr>
              <a:t> </a:t>
            </a:r>
            <a:r>
              <a:rPr lang="fr"/>
              <a:t>= -10</a:t>
            </a:r>
            <a:endParaRPr/>
          </a:p>
          <a:p>
            <a:pPr indent="-317500" lvl="0" marL="457200" rtl="0" algn="l">
              <a:spcBef>
                <a:spcPts val="0"/>
              </a:spcBef>
              <a:spcAft>
                <a:spcPts val="0"/>
              </a:spcAft>
              <a:buSzPts val="1400"/>
              <a:buChar char="-"/>
            </a:pPr>
            <a:r>
              <a:rPr lang="fr"/>
              <a:t> Etretat + </a:t>
            </a:r>
            <a:r>
              <a:rPr b="1" lang="fr">
                <a:solidFill>
                  <a:srgbClr val="1155CC"/>
                </a:solidFill>
              </a:rPr>
              <a:t>Covoiturage</a:t>
            </a:r>
            <a:r>
              <a:rPr lang="fr">
                <a:solidFill>
                  <a:schemeClr val="dk1"/>
                </a:solidFill>
              </a:rPr>
              <a:t> </a:t>
            </a:r>
            <a:r>
              <a:rPr lang="fr"/>
              <a:t>+</a:t>
            </a:r>
            <a:r>
              <a:rPr lang="fr">
                <a:solidFill>
                  <a:srgbClr val="CC0000"/>
                </a:solidFill>
              </a:rPr>
              <a:t> </a:t>
            </a:r>
            <a:r>
              <a:rPr lang="fr" u="sng">
                <a:solidFill>
                  <a:srgbClr val="CC0000"/>
                </a:solidFill>
              </a:rPr>
              <a:t>Cuisine</a:t>
            </a:r>
            <a:r>
              <a:rPr b="1" lang="fr">
                <a:solidFill>
                  <a:srgbClr val="FF0000"/>
                </a:solidFill>
              </a:rPr>
              <a:t> </a:t>
            </a:r>
            <a:r>
              <a:rPr lang="fr"/>
              <a:t>= -10</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